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8"/>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535"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68" r:id="rId113"/>
    <p:sldId id="369" r:id="rId114"/>
    <p:sldId id="536"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4" r:id="rId139"/>
    <p:sldId id="395" r:id="rId140"/>
    <p:sldId id="396" r:id="rId141"/>
    <p:sldId id="397" r:id="rId142"/>
    <p:sldId id="398" r:id="rId143"/>
    <p:sldId id="399" r:id="rId144"/>
    <p:sldId id="400" r:id="rId145"/>
    <p:sldId id="401" r:id="rId146"/>
    <p:sldId id="402" r:id="rId147"/>
    <p:sldId id="403" r:id="rId148"/>
    <p:sldId id="404" r:id="rId149"/>
    <p:sldId id="405" r:id="rId150"/>
    <p:sldId id="406" r:id="rId151"/>
    <p:sldId id="407" r:id="rId152"/>
    <p:sldId id="408" r:id="rId153"/>
    <p:sldId id="409" r:id="rId154"/>
    <p:sldId id="410" r:id="rId155"/>
    <p:sldId id="411" r:id="rId156"/>
    <p:sldId id="413" r:id="rId157"/>
    <p:sldId id="414" r:id="rId158"/>
    <p:sldId id="412" r:id="rId159"/>
    <p:sldId id="537" r:id="rId160"/>
    <p:sldId id="538"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Lst>
  <p:sldSz cx="9144000" cy="6858000" type="screen4x3"/>
  <p:notesSz cx="6858000" cy="9144000"/>
  <p:defaultTextStyle>
    <a:defPPr>
      <a:defRPr lang="zh-CN"/>
    </a:defPPr>
    <a:lvl1pPr algn="l" rtl="0" fontAlgn="base">
      <a:spcBef>
        <a:spcPct val="0"/>
      </a:spcBef>
      <a:spcAft>
        <a:spcPct val="0"/>
      </a:spcAft>
      <a:defRPr kumimoji="1" sz="2400" kern="1200">
        <a:solidFill>
          <a:schemeClr val="tx1"/>
        </a:solidFill>
        <a:latin typeface="Times New Roman" pitchFamily="18" charset="0"/>
        <a:ea typeface="宋体"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charset="-122"/>
        <a:cs typeface="+mn-cs"/>
      </a:defRPr>
    </a:lvl5pPr>
    <a:lvl6pPr marL="2286000" algn="l" defTabSz="914400" rtl="0" eaLnBrk="1" latinLnBrk="0" hangingPunct="1">
      <a:defRPr kumimoji="1" sz="2400" kern="1200">
        <a:solidFill>
          <a:schemeClr val="tx1"/>
        </a:solidFill>
        <a:latin typeface="Times New Roman" pitchFamily="18" charset="0"/>
        <a:ea typeface="宋体" charset="-122"/>
        <a:cs typeface="+mn-cs"/>
      </a:defRPr>
    </a:lvl6pPr>
    <a:lvl7pPr marL="2743200" algn="l" defTabSz="914400" rtl="0" eaLnBrk="1" latinLnBrk="0" hangingPunct="1">
      <a:defRPr kumimoji="1" sz="2400" kern="1200">
        <a:solidFill>
          <a:schemeClr val="tx1"/>
        </a:solidFill>
        <a:latin typeface="Times New Roman" pitchFamily="18" charset="0"/>
        <a:ea typeface="宋体" charset="-122"/>
        <a:cs typeface="+mn-cs"/>
      </a:defRPr>
    </a:lvl7pPr>
    <a:lvl8pPr marL="3200400" algn="l" defTabSz="914400" rtl="0" eaLnBrk="1" latinLnBrk="0" hangingPunct="1">
      <a:defRPr kumimoji="1" sz="2400" kern="1200">
        <a:solidFill>
          <a:schemeClr val="tx1"/>
        </a:solidFill>
        <a:latin typeface="Times New Roman" pitchFamily="18" charset="0"/>
        <a:ea typeface="宋体" charset="-122"/>
        <a:cs typeface="+mn-cs"/>
      </a:defRPr>
    </a:lvl8pPr>
    <a:lvl9pPr marL="3657600" algn="l" defTabSz="914400" rtl="0" eaLnBrk="1" latinLnBrk="0" hangingPunct="1">
      <a:defRPr kumimoji="1" sz="2400" kern="1200">
        <a:solidFill>
          <a:schemeClr val="tx1"/>
        </a:solidFill>
        <a:latin typeface="Times New Roman" pitchFamily="18"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27" autoAdjust="0"/>
    <p:restoredTop sz="94660"/>
  </p:normalViewPr>
  <p:slideViewPr>
    <p:cSldViewPr>
      <p:cViewPr varScale="1">
        <p:scale>
          <a:sx n="94" d="100"/>
          <a:sy n="94" d="100"/>
        </p:scale>
        <p:origin x="1212"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tableStyles" Target="tableStyle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viewProps" Target="view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A0AF26-68BC-4BB8-A5A9-47ACBB92A87B}" type="datetimeFigureOut">
              <a:rPr lang="zh-CN" altLang="en-US" smtClean="0"/>
              <a:t>2024/3/10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A615A7-7AC5-4B37-B3A0-47A9B951591E}" type="slidenum">
              <a:rPr lang="zh-CN" altLang="en-US" smtClean="0"/>
              <a:t>‹#›</a:t>
            </a:fld>
            <a:endParaRPr lang="zh-CN" altLang="en-US"/>
          </a:p>
        </p:txBody>
      </p:sp>
    </p:spTree>
    <p:extLst>
      <p:ext uri="{BB962C8B-B14F-4D97-AF65-F5344CB8AC3E}">
        <p14:creationId xmlns:p14="http://schemas.microsoft.com/office/powerpoint/2010/main" val="2873388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555558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2B3BEBCC-C563-4AAF-A907-7A585DACF6AC}"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2024/3/10</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extLst>
      <p:ext uri="{BB962C8B-B14F-4D97-AF65-F5344CB8AC3E}">
        <p14:creationId xmlns:p14="http://schemas.microsoft.com/office/powerpoint/2010/main" val="4782080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7" Type="http://schemas.openxmlformats.org/officeDocument/2006/relationships/image" Target="../media/image4.gi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gif"/><Relationship Id="rId5" Type="http://schemas.openxmlformats.org/officeDocument/2006/relationships/image" Target="../media/image2.jpeg"/><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71500" y="533400"/>
            <a:ext cx="8115300"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0" y="5733256"/>
            <a:ext cx="9144000" cy="438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endParaRPr lang="zh-CN" altLang="zh-CN" dirty="0"/>
          </a:p>
        </p:txBody>
      </p:sp>
      <p:pic>
        <p:nvPicPr>
          <p:cNvPr id="1031" name="Picture 7" descr="BJ2048"/>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5867400"/>
            <a:ext cx="9144000" cy="990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J2095"/>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8229600" y="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GIF-396"/>
          <p:cNvPicPr>
            <a:picLocks noChangeAspect="1" noChangeArrowheads="1" noCrop="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52438" y="479425"/>
            <a:ext cx="3759200" cy="698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IF-450"/>
          <p:cNvPicPr>
            <a:picLocks noChangeAspect="1" noChangeArrowheads="1" noCrop="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0" y="0"/>
            <a:ext cx="609600" cy="454025"/>
          </a:xfrm>
          <a:prstGeom prst="rect">
            <a:avLst/>
          </a:prstGeom>
          <a:noFill/>
          <a:extLst>
            <a:ext uri="{909E8E84-426E-40DD-AFC4-6F175D3DCCD1}">
              <a14:hiddenFill xmlns:a14="http://schemas.microsoft.com/office/drawing/2010/main">
                <a:solidFill>
                  <a:srgbClr val="FFFFFF"/>
                </a:solidFill>
              </a14:hiddenFill>
            </a:ext>
          </a:extLst>
        </p:spPr>
      </p:pic>
      <p:sp>
        <p:nvSpPr>
          <p:cNvPr id="1035" name="Text Box 11"/>
          <p:cNvSpPr txBox="1">
            <a:spLocks noChangeArrowheads="1"/>
          </p:cNvSpPr>
          <p:nvPr userDrawn="1"/>
        </p:nvSpPr>
        <p:spPr bwMode="auto">
          <a:xfrm>
            <a:off x="910100" y="52685"/>
            <a:ext cx="288091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latin typeface="华文行楷" pitchFamily="2" charset="-122"/>
                <a:ea typeface="华文行楷" pitchFamily="2" charset="-122"/>
              </a:rPr>
              <a:t>第</a:t>
            </a:r>
            <a:r>
              <a:rPr lang="en-US" altLang="zh-CN" dirty="0">
                <a:latin typeface="华文行楷" pitchFamily="2" charset="-122"/>
                <a:ea typeface="华文行楷" pitchFamily="2" charset="-122"/>
              </a:rPr>
              <a:t>1</a:t>
            </a:r>
            <a:r>
              <a:rPr lang="zh-CN" altLang="en-US" dirty="0">
                <a:latin typeface="华文行楷" pitchFamily="2" charset="-122"/>
                <a:ea typeface="华文行楷" pitchFamily="2" charset="-122"/>
              </a:rPr>
              <a:t>章  逻辑代数基础</a:t>
            </a: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Lst>
  <p:hf sldNum="0" hdr="0"/>
  <p:txStyles>
    <p:titleStyle>
      <a:lvl1pPr algn="l" rtl="0" fontAlgn="base">
        <a:lnSpc>
          <a:spcPct val="130000"/>
        </a:lnSpc>
        <a:spcBef>
          <a:spcPct val="0"/>
        </a:spcBef>
        <a:spcAft>
          <a:spcPct val="0"/>
        </a:spcAft>
        <a:defRPr kumimoji="1" sz="2400">
          <a:solidFill>
            <a:schemeClr val="tx2"/>
          </a:solidFill>
          <a:latin typeface="+mj-lt"/>
          <a:ea typeface="+mj-ea"/>
          <a:cs typeface="+mj-cs"/>
        </a:defRPr>
      </a:lvl1pPr>
      <a:lvl2pPr algn="l" rtl="0" fontAlgn="base">
        <a:lnSpc>
          <a:spcPct val="130000"/>
        </a:lnSpc>
        <a:spcBef>
          <a:spcPct val="0"/>
        </a:spcBef>
        <a:spcAft>
          <a:spcPct val="0"/>
        </a:spcAft>
        <a:defRPr kumimoji="1" sz="2400">
          <a:solidFill>
            <a:schemeClr val="tx2"/>
          </a:solidFill>
          <a:latin typeface="Times New Roman" pitchFamily="18" charset="0"/>
          <a:ea typeface="宋体" charset="-122"/>
        </a:defRPr>
      </a:lvl2pPr>
      <a:lvl3pPr algn="l" rtl="0" fontAlgn="base">
        <a:lnSpc>
          <a:spcPct val="130000"/>
        </a:lnSpc>
        <a:spcBef>
          <a:spcPct val="0"/>
        </a:spcBef>
        <a:spcAft>
          <a:spcPct val="0"/>
        </a:spcAft>
        <a:defRPr kumimoji="1" sz="2400">
          <a:solidFill>
            <a:schemeClr val="tx2"/>
          </a:solidFill>
          <a:latin typeface="Times New Roman" pitchFamily="18" charset="0"/>
          <a:ea typeface="宋体" charset="-122"/>
        </a:defRPr>
      </a:lvl3pPr>
      <a:lvl4pPr algn="l" rtl="0" fontAlgn="base">
        <a:lnSpc>
          <a:spcPct val="130000"/>
        </a:lnSpc>
        <a:spcBef>
          <a:spcPct val="0"/>
        </a:spcBef>
        <a:spcAft>
          <a:spcPct val="0"/>
        </a:spcAft>
        <a:defRPr kumimoji="1" sz="2400">
          <a:solidFill>
            <a:schemeClr val="tx2"/>
          </a:solidFill>
          <a:latin typeface="Times New Roman" pitchFamily="18" charset="0"/>
          <a:ea typeface="宋体" charset="-122"/>
        </a:defRPr>
      </a:lvl4pPr>
      <a:lvl5pPr algn="l" rtl="0" fontAlgn="base">
        <a:lnSpc>
          <a:spcPct val="130000"/>
        </a:lnSpc>
        <a:spcBef>
          <a:spcPct val="0"/>
        </a:spcBef>
        <a:spcAft>
          <a:spcPct val="0"/>
        </a:spcAft>
        <a:defRPr kumimoji="1" sz="2400">
          <a:solidFill>
            <a:schemeClr val="tx2"/>
          </a:solidFill>
          <a:latin typeface="Times New Roman" pitchFamily="18" charset="0"/>
          <a:ea typeface="宋体" charset="-122"/>
        </a:defRPr>
      </a:lvl5pPr>
      <a:lvl6pPr marL="457200" algn="l" rtl="0" fontAlgn="base">
        <a:lnSpc>
          <a:spcPct val="130000"/>
        </a:lnSpc>
        <a:spcBef>
          <a:spcPct val="0"/>
        </a:spcBef>
        <a:spcAft>
          <a:spcPct val="0"/>
        </a:spcAft>
        <a:defRPr kumimoji="1" sz="2400">
          <a:solidFill>
            <a:schemeClr val="tx2"/>
          </a:solidFill>
          <a:latin typeface="Times New Roman" pitchFamily="18" charset="0"/>
          <a:ea typeface="宋体" charset="-122"/>
        </a:defRPr>
      </a:lvl6pPr>
      <a:lvl7pPr marL="914400" algn="l" rtl="0" fontAlgn="base">
        <a:lnSpc>
          <a:spcPct val="130000"/>
        </a:lnSpc>
        <a:spcBef>
          <a:spcPct val="0"/>
        </a:spcBef>
        <a:spcAft>
          <a:spcPct val="0"/>
        </a:spcAft>
        <a:defRPr kumimoji="1" sz="2400">
          <a:solidFill>
            <a:schemeClr val="tx2"/>
          </a:solidFill>
          <a:latin typeface="Times New Roman" pitchFamily="18" charset="0"/>
          <a:ea typeface="宋体" charset="-122"/>
        </a:defRPr>
      </a:lvl7pPr>
      <a:lvl8pPr marL="1371600" algn="l" rtl="0" fontAlgn="base">
        <a:lnSpc>
          <a:spcPct val="130000"/>
        </a:lnSpc>
        <a:spcBef>
          <a:spcPct val="0"/>
        </a:spcBef>
        <a:spcAft>
          <a:spcPct val="0"/>
        </a:spcAft>
        <a:defRPr kumimoji="1" sz="2400">
          <a:solidFill>
            <a:schemeClr val="tx2"/>
          </a:solidFill>
          <a:latin typeface="Times New Roman" pitchFamily="18" charset="0"/>
          <a:ea typeface="宋体" charset="-122"/>
        </a:defRPr>
      </a:lvl8pPr>
      <a:lvl9pPr marL="1828800" algn="l" rtl="0" fontAlgn="base">
        <a:lnSpc>
          <a:spcPct val="130000"/>
        </a:lnSpc>
        <a:spcBef>
          <a:spcPct val="0"/>
        </a:spcBef>
        <a:spcAft>
          <a:spcPct val="0"/>
        </a:spcAft>
        <a:defRPr kumimoji="1" sz="2400">
          <a:solidFill>
            <a:schemeClr val="tx2"/>
          </a:solidFill>
          <a:latin typeface="Times New Roman" pitchFamily="18" charset="0"/>
          <a:ea typeface="宋体" charset="-122"/>
        </a:defRPr>
      </a:lvl9pPr>
    </p:titleStyle>
    <p:bodyStyle>
      <a:lvl1pPr marL="342900" indent="-342900" algn="ctr" rtl="0" fontAlgn="base">
        <a:lnSpc>
          <a:spcPct val="130000"/>
        </a:lnSpc>
        <a:spcBef>
          <a:spcPct val="20000"/>
        </a:spcBef>
        <a:spcAft>
          <a:spcPct val="0"/>
        </a:spcAft>
        <a:defRPr kumimoji="1" sz="2000">
          <a:solidFill>
            <a:schemeClr val="tx1"/>
          </a:solidFill>
          <a:latin typeface="+mn-lt"/>
          <a:ea typeface="+mn-ea"/>
          <a:cs typeface="+mn-cs"/>
        </a:defRPr>
      </a:lvl1pPr>
      <a:lvl2pPr marL="742950" indent="-285750" algn="l" rtl="0" fontAlgn="base">
        <a:lnSpc>
          <a:spcPct val="130000"/>
        </a:lnSpc>
        <a:spcBef>
          <a:spcPct val="20000"/>
        </a:spcBef>
        <a:spcAft>
          <a:spcPct val="0"/>
        </a:spcAft>
        <a:defRPr kumimoji="1" sz="2400">
          <a:solidFill>
            <a:schemeClr val="tx1"/>
          </a:solidFill>
          <a:latin typeface="+mn-lt"/>
          <a:ea typeface="+mn-ea"/>
        </a:defRPr>
      </a:lvl2pPr>
      <a:lvl3pPr marL="1143000" indent="-228600" algn="l" rtl="0" fontAlgn="base">
        <a:lnSpc>
          <a:spcPct val="130000"/>
        </a:lnSpc>
        <a:spcBef>
          <a:spcPct val="20000"/>
        </a:spcBef>
        <a:spcAft>
          <a:spcPct val="0"/>
        </a:spcAft>
        <a:defRPr kumimoji="1" sz="2400">
          <a:solidFill>
            <a:schemeClr val="tx1"/>
          </a:solidFill>
          <a:latin typeface="+mn-lt"/>
          <a:ea typeface="+mn-ea"/>
        </a:defRPr>
      </a:lvl3pPr>
      <a:lvl4pPr marL="1600200" indent="-228600" algn="l" rtl="0" fontAlgn="base">
        <a:lnSpc>
          <a:spcPct val="130000"/>
        </a:lnSpc>
        <a:spcBef>
          <a:spcPct val="20000"/>
        </a:spcBef>
        <a:spcAft>
          <a:spcPct val="0"/>
        </a:spcAft>
        <a:defRPr kumimoji="1" sz="2400">
          <a:solidFill>
            <a:schemeClr val="tx1"/>
          </a:solidFill>
          <a:latin typeface="+mn-lt"/>
          <a:ea typeface="+mn-ea"/>
        </a:defRPr>
      </a:lvl4pPr>
      <a:lvl5pPr marL="2057400" indent="-228600" algn="l" rtl="0" fontAlgn="base">
        <a:lnSpc>
          <a:spcPct val="130000"/>
        </a:lnSpc>
        <a:spcBef>
          <a:spcPct val="20000"/>
        </a:spcBef>
        <a:spcAft>
          <a:spcPct val="0"/>
        </a:spcAft>
        <a:defRPr kumimoji="1" sz="2400">
          <a:solidFill>
            <a:schemeClr val="tx1"/>
          </a:solidFill>
          <a:latin typeface="+mn-lt"/>
          <a:ea typeface="+mn-ea"/>
        </a:defRPr>
      </a:lvl5pPr>
      <a:lvl6pPr marL="2514600" indent="-228600" algn="l" rtl="0" fontAlgn="base">
        <a:lnSpc>
          <a:spcPct val="130000"/>
        </a:lnSpc>
        <a:spcBef>
          <a:spcPct val="20000"/>
        </a:spcBef>
        <a:spcAft>
          <a:spcPct val="0"/>
        </a:spcAft>
        <a:defRPr kumimoji="1" sz="2400">
          <a:solidFill>
            <a:schemeClr val="tx1"/>
          </a:solidFill>
          <a:latin typeface="+mn-lt"/>
          <a:ea typeface="+mn-ea"/>
        </a:defRPr>
      </a:lvl6pPr>
      <a:lvl7pPr marL="2971800" indent="-228600" algn="l" rtl="0" fontAlgn="base">
        <a:lnSpc>
          <a:spcPct val="130000"/>
        </a:lnSpc>
        <a:spcBef>
          <a:spcPct val="20000"/>
        </a:spcBef>
        <a:spcAft>
          <a:spcPct val="0"/>
        </a:spcAft>
        <a:defRPr kumimoji="1" sz="2400">
          <a:solidFill>
            <a:schemeClr val="tx1"/>
          </a:solidFill>
          <a:latin typeface="+mn-lt"/>
          <a:ea typeface="+mn-ea"/>
        </a:defRPr>
      </a:lvl7pPr>
      <a:lvl8pPr marL="3429000" indent="-228600" algn="l" rtl="0" fontAlgn="base">
        <a:lnSpc>
          <a:spcPct val="130000"/>
        </a:lnSpc>
        <a:spcBef>
          <a:spcPct val="20000"/>
        </a:spcBef>
        <a:spcAft>
          <a:spcPct val="0"/>
        </a:spcAft>
        <a:defRPr kumimoji="1" sz="2400">
          <a:solidFill>
            <a:schemeClr val="tx1"/>
          </a:solidFill>
          <a:latin typeface="+mn-lt"/>
          <a:ea typeface="+mn-ea"/>
        </a:defRPr>
      </a:lvl8pPr>
      <a:lvl9pPr marL="3886200" indent="-228600" algn="l" rtl="0" fontAlgn="base">
        <a:lnSpc>
          <a:spcPct val="130000"/>
        </a:lnSpc>
        <a:spcBef>
          <a:spcPct val="20000"/>
        </a:spcBef>
        <a:spcAft>
          <a:spcPct val="0"/>
        </a:spcAft>
        <a:defRPr kumimoji="1" sz="24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23553;&#38754;&#21450;&#30446;&#24405;.pptx#-1,2,PowerPoint &#28436;&#31034;&#25991;&#31295;" TargetMode="External"/><Relationship Id="rId3" Type="http://schemas.openxmlformats.org/officeDocument/2006/relationships/slide" Target="slide37.xml"/><Relationship Id="rId7" Type="http://schemas.openxmlformats.org/officeDocument/2006/relationships/slide" Target="slide161.xml"/><Relationship Id="rId2" Type="http://schemas.openxmlformats.org/officeDocument/2006/relationships/slide" Target="slide3.xml"/><Relationship Id="rId1" Type="http://schemas.openxmlformats.org/officeDocument/2006/relationships/slideLayout" Target="../slideLayouts/slideLayout1.xml"/><Relationship Id="rId6" Type="http://schemas.openxmlformats.org/officeDocument/2006/relationships/slide" Target="slide115.xml"/><Relationship Id="rId5" Type="http://schemas.openxmlformats.org/officeDocument/2006/relationships/slide" Target="slide63.xml"/><Relationship Id="rId4" Type="http://schemas.openxmlformats.org/officeDocument/2006/relationships/slide" Target="slide52.xml"/><Relationship Id="rId9" Type="http://schemas.openxmlformats.org/officeDocument/2006/relationships/image" Target="../media/image5.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69.tmp"/><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70.tmp"/><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72.tmp"/><Relationship Id="rId2" Type="http://schemas.openxmlformats.org/officeDocument/2006/relationships/image" Target="../media/image71.tmp"/><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73.tmp"/><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74.tmp"/><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75.tmp"/><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77.tmp"/><Relationship Id="rId2" Type="http://schemas.openxmlformats.org/officeDocument/2006/relationships/image" Target="../media/image76.tmp"/><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78.tmp"/><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80.tmp"/><Relationship Id="rId2" Type="http://schemas.openxmlformats.org/officeDocument/2006/relationships/image" Target="../media/image79.tmp"/><Relationship Id="rId1" Type="http://schemas.openxmlformats.org/officeDocument/2006/relationships/slideLayout" Target="../slideLayouts/slideLayout1.xml"/><Relationship Id="rId5" Type="http://schemas.openxmlformats.org/officeDocument/2006/relationships/image" Target="../media/image24.gif"/><Relationship Id="rId4" Type="http://schemas.openxmlformats.org/officeDocument/2006/relationships/slide" Target="slide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81.tmp"/><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82.tmp"/><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83.tmp"/><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84.tmp"/><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85.tmp"/><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86.tmp"/><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87.tmp"/><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image" Target="../media/image88.tmp"/><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90.tmp"/><Relationship Id="rId2" Type="http://schemas.openxmlformats.org/officeDocument/2006/relationships/image" Target="../media/image89.tmp"/><Relationship Id="rId1" Type="http://schemas.openxmlformats.org/officeDocument/2006/relationships/slideLayout" Target="../slideLayouts/slideLayout1.xml"/><Relationship Id="rId4" Type="http://schemas.openxmlformats.org/officeDocument/2006/relationships/image" Target="../media/image91.tmp"/></Relationships>
</file>

<file path=ppt/slides/_rels/slide131.xml.rels><?xml version="1.0" encoding="UTF-8" standalone="yes"?>
<Relationships xmlns="http://schemas.openxmlformats.org/package/2006/relationships"><Relationship Id="rId2" Type="http://schemas.openxmlformats.org/officeDocument/2006/relationships/image" Target="../media/image92.tmp"/><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93.tmp"/><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image" Target="../media/image95.tmp"/><Relationship Id="rId2" Type="http://schemas.openxmlformats.org/officeDocument/2006/relationships/image" Target="../media/image94.tmp"/><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96.tmp"/><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97.tmp"/><Relationship Id="rId2" Type="http://schemas.openxmlformats.org/officeDocument/2006/relationships/image" Target="../media/image118.pn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image" Target="../media/image99.tmp"/><Relationship Id="rId2" Type="http://schemas.openxmlformats.org/officeDocument/2006/relationships/image" Target="../media/image98.tmp"/><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image" Target="../media/image101.tmp"/><Relationship Id="rId2" Type="http://schemas.openxmlformats.org/officeDocument/2006/relationships/image" Target="../media/image100.tmp"/><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103.tmp"/><Relationship Id="rId2" Type="http://schemas.openxmlformats.org/officeDocument/2006/relationships/image" Target="../media/image102.tmp"/><Relationship Id="rId1" Type="http://schemas.openxmlformats.org/officeDocument/2006/relationships/slideLayout" Target="../slideLayouts/slideLayout1.xml"/><Relationship Id="rId4" Type="http://schemas.openxmlformats.org/officeDocument/2006/relationships/image" Target="../media/image104.tmp"/></Relationships>
</file>

<file path=ppt/slides/_rels/slide145.xml.rels><?xml version="1.0" encoding="UTF-8" standalone="yes"?>
<Relationships xmlns="http://schemas.openxmlformats.org/package/2006/relationships"><Relationship Id="rId2" Type="http://schemas.openxmlformats.org/officeDocument/2006/relationships/image" Target="../media/image105.tmp"/><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image" Target="../media/image106.tmp"/><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image" Target="../media/image107.tmp"/><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image" Target="../media/image108.tmp"/><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3" Type="http://schemas.openxmlformats.org/officeDocument/2006/relationships/image" Target="../media/image109.tmp"/><Relationship Id="rId2" Type="http://schemas.openxmlformats.org/officeDocument/2006/relationships/image" Target="../media/image131.png"/><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2" Type="http://schemas.openxmlformats.org/officeDocument/2006/relationships/image" Target="../media/image110.tmp"/><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3" Type="http://schemas.openxmlformats.org/officeDocument/2006/relationships/image" Target="../media/image111.tmp"/><Relationship Id="rId2" Type="http://schemas.openxmlformats.org/officeDocument/2006/relationships/image" Target="../media/image134.png"/><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2" Type="http://schemas.openxmlformats.org/officeDocument/2006/relationships/image" Target="../media/image112.tmp"/><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image" Target="../media/image113.tmp"/><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14.tmp"/><Relationship Id="rId1" Type="http://schemas.openxmlformats.org/officeDocument/2006/relationships/slideLayout" Target="../slideLayouts/slideLayout1.xml"/><Relationship Id="rId4" Type="http://schemas.openxmlformats.org/officeDocument/2006/relationships/image" Target="../media/image24.gif"/></Relationships>
</file>

<file path=ppt/slides/_rels/slide158.xml.rels><?xml version="1.0" encoding="UTF-8" standalone="yes"?>
<Relationships xmlns="http://schemas.openxmlformats.org/package/2006/relationships"><Relationship Id="rId2" Type="http://schemas.openxmlformats.org/officeDocument/2006/relationships/image" Target="../media/image115.tmp"/><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16.tmp"/><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117.tmp"/><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image" Target="../media/image119.tmp"/><Relationship Id="rId2" Type="http://schemas.openxmlformats.org/officeDocument/2006/relationships/image" Target="../media/image118.tmp"/><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image" Target="../media/image120.tmp"/><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image" Target="../media/image121.tmp"/><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image" Target="../media/image123.tmp"/><Relationship Id="rId2" Type="http://schemas.openxmlformats.org/officeDocument/2006/relationships/image" Target="../media/image122.tmp"/><Relationship Id="rId1" Type="http://schemas.openxmlformats.org/officeDocument/2006/relationships/slideLayout" Target="../slideLayouts/slideLayout1.xml"/><Relationship Id="rId4" Type="http://schemas.openxmlformats.org/officeDocument/2006/relationships/image" Target="../media/image124.tmp"/></Relationships>
</file>

<file path=ppt/slides/_rels/slide167.xml.rels><?xml version="1.0" encoding="UTF-8" standalone="yes"?>
<Relationships xmlns="http://schemas.openxmlformats.org/package/2006/relationships"><Relationship Id="rId2" Type="http://schemas.openxmlformats.org/officeDocument/2006/relationships/image" Target="../media/image125.tmp"/><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2" Type="http://schemas.openxmlformats.org/officeDocument/2006/relationships/image" Target="../media/image126.tmp"/><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2" Type="http://schemas.openxmlformats.org/officeDocument/2006/relationships/image" Target="../media/image127.tmp"/><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2" Type="http://schemas.openxmlformats.org/officeDocument/2006/relationships/image" Target="../media/image128.tmp"/><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3" Type="http://schemas.openxmlformats.org/officeDocument/2006/relationships/image" Target="../media/image130.tmp"/><Relationship Id="rId2" Type="http://schemas.openxmlformats.org/officeDocument/2006/relationships/image" Target="../media/image129.tmp"/><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2" Type="http://schemas.openxmlformats.org/officeDocument/2006/relationships/image" Target="../media/image131.tmp"/><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3" Type="http://schemas.openxmlformats.org/officeDocument/2006/relationships/image" Target="../media/image133.tmp"/><Relationship Id="rId2" Type="http://schemas.openxmlformats.org/officeDocument/2006/relationships/image" Target="../media/image132.tmp"/><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2" Type="http://schemas.openxmlformats.org/officeDocument/2006/relationships/image" Target="../media/image134.tmp"/><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3" Type="http://schemas.openxmlformats.org/officeDocument/2006/relationships/image" Target="../media/image136.tmp"/><Relationship Id="rId2" Type="http://schemas.openxmlformats.org/officeDocument/2006/relationships/image" Target="../media/image135.tmp"/><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37.tmp"/><Relationship Id="rId1" Type="http://schemas.openxmlformats.org/officeDocument/2006/relationships/slideLayout" Target="../slideLayouts/slideLayout1.xml"/><Relationship Id="rId4" Type="http://schemas.openxmlformats.org/officeDocument/2006/relationships/image" Target="../media/image24.gif"/></Relationships>
</file>

<file path=ppt/slides/_rels/slide18.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image" Target="../media/image21.tmp"/><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23.tmp"/><Relationship Id="rId1" Type="http://schemas.openxmlformats.org/officeDocument/2006/relationships/slideLayout" Target="../slideLayouts/slideLayout1.xml"/><Relationship Id="rId4" Type="http://schemas.openxmlformats.org/officeDocument/2006/relationships/image" Target="../media/image24.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tmp"/><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34.tmp"/><Relationship Id="rId1" Type="http://schemas.openxmlformats.org/officeDocument/2006/relationships/slideLayout" Target="../slideLayouts/slideLayout1.xml"/><Relationship Id="rId4" Type="http://schemas.openxmlformats.org/officeDocument/2006/relationships/image" Target="../media/image24.gif"/></Relationships>
</file>

<file path=ppt/slides/_rels/slide52.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image" Target="../media/image35.tmp"/><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image" Target="../media/image39.tmp"/><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slide" Target="slide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44.tmp"/><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image" Target="../media/image45.tmp"/><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47.tmp"/><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47.tmp"/><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48.tmp"/><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image" Target="../media/image59.png"/><Relationship Id="rId1" Type="http://schemas.openxmlformats.org/officeDocument/2006/relationships/slideLayout" Target="../slideLayouts/slideLayout1.xml"/><Relationship Id="rId4" Type="http://schemas.openxmlformats.org/officeDocument/2006/relationships/image" Target="../media/image50.tm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image" Target="../media/image51.tmp"/><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54.tmp"/><Relationship Id="rId2" Type="http://schemas.openxmlformats.org/officeDocument/2006/relationships/image" Target="../media/image53.tmp"/><Relationship Id="rId1" Type="http://schemas.openxmlformats.org/officeDocument/2006/relationships/slideLayout" Target="../slideLayouts/slideLayout1.xml"/><Relationship Id="rId4" Type="http://schemas.openxmlformats.org/officeDocument/2006/relationships/image" Target="../media/image55.tmp"/></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56.tmp"/><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57.tmp"/><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59.tmp"/><Relationship Id="rId2" Type="http://schemas.openxmlformats.org/officeDocument/2006/relationships/image" Target="../media/image58.tmp"/><Relationship Id="rId1" Type="http://schemas.openxmlformats.org/officeDocument/2006/relationships/slideLayout" Target="../slideLayouts/slideLayout1.xml"/><Relationship Id="rId4" Type="http://schemas.openxmlformats.org/officeDocument/2006/relationships/image" Target="../media/image60.tmp"/></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61.tmp"/><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62.tmp"/><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64.tmp"/><Relationship Id="rId2" Type="http://schemas.openxmlformats.org/officeDocument/2006/relationships/image" Target="../media/image63.tmp"/><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66.tmp"/><Relationship Id="rId2" Type="http://schemas.openxmlformats.org/officeDocument/2006/relationships/image" Target="../media/image65.tmp"/><Relationship Id="rId1" Type="http://schemas.openxmlformats.org/officeDocument/2006/relationships/slideLayout" Target="../slideLayouts/slideLayout1.xml"/><Relationship Id="rId4" Type="http://schemas.openxmlformats.org/officeDocument/2006/relationships/image" Target="../media/image67.tmp"/></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68.tmp"/><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p:nvPr>
        </p:nvSpPr>
        <p:spPr>
          <a:xfrm>
            <a:off x="539552" y="1124744"/>
            <a:ext cx="8115300" cy="1239416"/>
          </a:xfrm>
        </p:spPr>
        <p:txBody>
          <a:bodyPr/>
          <a:lstStyle/>
          <a:p>
            <a:pPr algn="ctr"/>
            <a:r>
              <a:rPr lang="zh-CN" altLang="en-US" sz="4800" dirty="0">
                <a:latin typeface="华文行楷" pitchFamily="2" charset="-122"/>
                <a:ea typeface="华文行楷" pitchFamily="2" charset="-122"/>
              </a:rPr>
              <a:t>第 </a:t>
            </a:r>
            <a:r>
              <a:rPr lang="en-US" altLang="zh-CN" sz="4800" dirty="0">
                <a:latin typeface="华文行楷" pitchFamily="2" charset="-122"/>
                <a:ea typeface="华文行楷" pitchFamily="2" charset="-122"/>
              </a:rPr>
              <a:t>1 </a:t>
            </a:r>
            <a:r>
              <a:rPr lang="zh-CN" altLang="en-US" sz="4800" dirty="0">
                <a:latin typeface="华文行楷" pitchFamily="2" charset="-122"/>
                <a:ea typeface="华文行楷" pitchFamily="2" charset="-122"/>
              </a:rPr>
              <a:t>章 逻辑代数基础</a:t>
            </a:r>
            <a:endParaRPr lang="zh-CN" altLang="zh-CN" sz="4800" dirty="0">
              <a:latin typeface="华文行楷" pitchFamily="2" charset="-122"/>
              <a:ea typeface="华文行楷" pitchFamily="2" charset="-122"/>
            </a:endParaRPr>
          </a:p>
        </p:txBody>
      </p:sp>
      <p:sp>
        <p:nvSpPr>
          <p:cNvPr id="360451" name="Rectangle 3"/>
          <p:cNvSpPr>
            <a:spLocks noGrp="1" noChangeArrowheads="1"/>
          </p:cNvSpPr>
          <p:nvPr>
            <p:ph type="body" idx="1"/>
          </p:nvPr>
        </p:nvSpPr>
        <p:spPr/>
        <p:txBody>
          <a:bodyPr/>
          <a:lstStyle/>
          <a:p>
            <a:endParaRPr lang="zh-CN" altLang="zh-CN"/>
          </a:p>
        </p:txBody>
      </p:sp>
      <p:sp>
        <p:nvSpPr>
          <p:cNvPr id="4" name="矩形 3"/>
          <p:cNvSpPr/>
          <p:nvPr/>
        </p:nvSpPr>
        <p:spPr>
          <a:xfrm>
            <a:off x="1691680" y="2564904"/>
            <a:ext cx="6768752" cy="3213187"/>
          </a:xfrm>
          <a:prstGeom prst="rect">
            <a:avLst/>
          </a:prstGeom>
        </p:spPr>
        <p:txBody>
          <a:bodyPr wrap="square">
            <a:spAutoFit/>
          </a:bodyPr>
          <a:lstStyle/>
          <a:p>
            <a:pPr>
              <a:lnSpc>
                <a:spcPct val="130000"/>
              </a:lnSpc>
            </a:pPr>
            <a:r>
              <a:rPr lang="en-US" altLang="zh-CN" sz="2600" b="1" dirty="0">
                <a:hlinkClick r:id="rId2" action="ppaction://hlinksldjump"/>
              </a:rPr>
              <a:t>1.1  </a:t>
            </a:r>
            <a:r>
              <a:rPr lang="zh-CN" altLang="en-US" sz="2600" b="1" dirty="0">
                <a:hlinkClick r:id="rId2" action="ppaction://hlinksldjump"/>
              </a:rPr>
              <a:t>概述</a:t>
            </a:r>
            <a:endParaRPr lang="en-US" altLang="zh-CN" sz="2600" b="1" dirty="0"/>
          </a:p>
          <a:p>
            <a:pPr>
              <a:lnSpc>
                <a:spcPct val="130000"/>
              </a:lnSpc>
            </a:pPr>
            <a:r>
              <a:rPr lang="en-US" altLang="zh-CN" sz="2600" b="1" dirty="0">
                <a:hlinkClick r:id="rId3" action="ppaction://hlinksldjump"/>
              </a:rPr>
              <a:t>1.2 </a:t>
            </a:r>
            <a:r>
              <a:rPr lang="zh-CN" altLang="en-US" sz="2600" b="1" dirty="0">
                <a:hlinkClick r:id="rId3" action="ppaction://hlinksldjump"/>
              </a:rPr>
              <a:t>逻辑代数的基本运算和门电路</a:t>
            </a:r>
            <a:endParaRPr lang="en-US" altLang="zh-CN" sz="2600" b="1" dirty="0"/>
          </a:p>
          <a:p>
            <a:pPr>
              <a:lnSpc>
                <a:spcPct val="130000"/>
              </a:lnSpc>
            </a:pPr>
            <a:r>
              <a:rPr lang="en-US" altLang="zh-CN" sz="2600" b="1" dirty="0">
                <a:hlinkClick r:id="rId4" action="ppaction://hlinksldjump"/>
              </a:rPr>
              <a:t>1.3  </a:t>
            </a:r>
            <a:r>
              <a:rPr lang="zh-CN" altLang="en-US" sz="2600" b="1" dirty="0">
                <a:hlinkClick r:id="rId4" action="ppaction://hlinksldjump"/>
              </a:rPr>
              <a:t>逻辑代数的公式和规则</a:t>
            </a:r>
            <a:endParaRPr lang="en-US" altLang="zh-CN" sz="2600" b="1" dirty="0"/>
          </a:p>
          <a:p>
            <a:pPr>
              <a:lnSpc>
                <a:spcPct val="130000"/>
              </a:lnSpc>
            </a:pPr>
            <a:r>
              <a:rPr lang="en-US" altLang="zh-CN" sz="2600" b="1" dirty="0">
                <a:hlinkClick r:id="rId5" action="ppaction://hlinksldjump"/>
              </a:rPr>
              <a:t>1.4  </a:t>
            </a:r>
            <a:r>
              <a:rPr lang="zh-CN" altLang="en-US" sz="2600" b="1" dirty="0">
                <a:hlinkClick r:id="rId5" action="ppaction://hlinksldjump"/>
              </a:rPr>
              <a:t>逻辑函数常用的描述方法及相互间的转换</a:t>
            </a:r>
            <a:endParaRPr lang="en-US" altLang="zh-CN" sz="2600" b="1" dirty="0"/>
          </a:p>
          <a:p>
            <a:pPr>
              <a:lnSpc>
                <a:spcPct val="130000"/>
              </a:lnSpc>
            </a:pPr>
            <a:r>
              <a:rPr lang="en-US" altLang="zh-CN" sz="2600" b="1" dirty="0">
                <a:hlinkClick r:id="rId6" action="ppaction://hlinksldjump"/>
              </a:rPr>
              <a:t>1.5  </a:t>
            </a:r>
            <a:r>
              <a:rPr lang="zh-CN" altLang="en-US" sz="2600" b="1" dirty="0">
                <a:hlinkClick r:id="rId6" action="ppaction://hlinksldjump"/>
              </a:rPr>
              <a:t>逻辑函数的化简</a:t>
            </a:r>
            <a:endParaRPr lang="en-US" altLang="zh-CN" sz="2600" b="1" dirty="0"/>
          </a:p>
          <a:p>
            <a:pPr>
              <a:lnSpc>
                <a:spcPct val="130000"/>
              </a:lnSpc>
            </a:pPr>
            <a:r>
              <a:rPr lang="zh-CN" altLang="en-US" sz="2600" b="1" dirty="0">
                <a:hlinkClick r:id="rId7" action="ppaction://hlinksldjump"/>
              </a:rPr>
              <a:t>习题</a:t>
            </a:r>
            <a:endParaRPr lang="en-US" altLang="zh-CN" sz="2600" b="1" dirty="0"/>
          </a:p>
        </p:txBody>
      </p:sp>
      <p:pic>
        <p:nvPicPr>
          <p:cNvPr id="6" name="Picture 8" descr="GIF014">
            <a:hlinkClick r:id="rId8" action="ppaction://hlinkpres?slideindex=2&amp;slidetitle=PowerPoint 演示文稿"/>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8058150" y="6286500"/>
            <a:ext cx="1085850" cy="571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2"/>
          <p:cNvSpPr>
            <a:spLocks noGrp="1" noChangeArrowheads="1"/>
          </p:cNvSpPr>
          <p:nvPr>
            <p:ph type="title"/>
          </p:nvPr>
        </p:nvSpPr>
        <p:spPr/>
        <p:txBody>
          <a:bodyPr/>
          <a:lstStyle/>
          <a:p>
            <a:br>
              <a:rPr lang="en-US" altLang="zh-CN" dirty="0"/>
            </a:br>
            <a:r>
              <a:rPr lang="zh-CN" altLang="en-US" dirty="0"/>
              <a:t>　　</a:t>
            </a:r>
            <a:r>
              <a:rPr lang="en-US" altLang="zh-CN" dirty="0"/>
              <a:t>2 )</a:t>
            </a:r>
            <a:r>
              <a:rPr lang="zh-CN" altLang="en-US" dirty="0"/>
              <a:t>十</a:t>
            </a:r>
            <a:r>
              <a:rPr lang="en-US" altLang="zh-CN" dirty="0"/>
              <a:t>—</a:t>
            </a:r>
            <a:r>
              <a:rPr lang="zh-CN" altLang="en-US" dirty="0"/>
              <a:t>二转换</a:t>
            </a:r>
            <a:br>
              <a:rPr lang="zh-CN" altLang="en-US" dirty="0"/>
            </a:br>
            <a:r>
              <a:rPr lang="zh-CN" altLang="en-US" dirty="0"/>
              <a:t>　　将十进制数转换为二进制数时，要分别对整数部分和小数部分进行转换。进行整数部分转换时，先将十进制整数除以 </a:t>
            </a:r>
            <a:r>
              <a:rPr lang="en-US" altLang="zh-CN" dirty="0"/>
              <a:t>2 </a:t>
            </a:r>
            <a:r>
              <a:rPr lang="zh-CN" altLang="en-US" dirty="0"/>
              <a:t>，再对每次得到的商除以 </a:t>
            </a:r>
            <a:r>
              <a:rPr lang="en-US" altLang="zh-CN" dirty="0"/>
              <a:t>2 </a:t>
            </a:r>
            <a:r>
              <a:rPr lang="zh-CN" altLang="en-US" dirty="0"/>
              <a:t>，直至商等于 </a:t>
            </a:r>
            <a:r>
              <a:rPr lang="en-US" altLang="zh-CN" dirty="0"/>
              <a:t>0</a:t>
            </a:r>
            <a:r>
              <a:rPr lang="zh-CN" altLang="en-US" dirty="0"/>
              <a:t>为止。然后将各次余数按倒序写出来，即第一次的余数为二进制整数的最低有效位</a:t>
            </a:r>
            <a:r>
              <a:rPr lang="en-US" altLang="zh-CN" dirty="0"/>
              <a:t>( LSB )</a:t>
            </a:r>
            <a:r>
              <a:rPr lang="zh-CN" altLang="en-US" dirty="0"/>
              <a:t>，最后一次的余数为二进制整数的最高有效位</a:t>
            </a:r>
            <a:r>
              <a:rPr lang="en-US" altLang="zh-CN" dirty="0"/>
              <a:t>( MSB )</a:t>
            </a:r>
            <a:r>
              <a:rPr lang="zh-CN" altLang="en-US" dirty="0"/>
              <a:t>，所得数值即为等值二进制整数。</a:t>
            </a:r>
            <a:endParaRPr lang="zh-CN" altLang="zh-CN" dirty="0"/>
          </a:p>
        </p:txBody>
      </p:sp>
      <p:sp>
        <p:nvSpPr>
          <p:cNvPr id="369667" name="Rectangle 3"/>
          <p:cNvSpPr>
            <a:spLocks noGrp="1" noChangeArrowheads="1"/>
          </p:cNvSpPr>
          <p:nvPr>
            <p:ph type="body" idx="1"/>
          </p:nvPr>
        </p:nvSpPr>
        <p:spPr/>
        <p:txBody>
          <a:bodyPr/>
          <a:lstStyle/>
          <a:p>
            <a:endParaRPr lang="zh-CN" altLang="zh-CN"/>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p:txBody>
          <a:bodyPr/>
          <a:lstStyle/>
          <a:p>
            <a:endParaRPr lang="zh-CN" altLang="zh-CN" dirty="0"/>
          </a:p>
        </p:txBody>
      </p:sp>
      <p:sp>
        <p:nvSpPr>
          <p:cNvPr id="461827" name="Rectangle 3"/>
          <p:cNvSpPr>
            <a:spLocks noGrp="1" noChangeArrowheads="1"/>
          </p:cNvSpPr>
          <p:nvPr>
            <p:ph type="body" idx="1"/>
          </p:nvPr>
        </p:nvSpPr>
        <p:spPr/>
        <p:txBody>
          <a:bodyPr/>
          <a:lstStyle/>
          <a:p>
            <a:r>
              <a:rPr lang="zh-CN" altLang="en-US" dirty="0"/>
              <a:t>图 </a:t>
            </a:r>
            <a:r>
              <a:rPr lang="en-US" altLang="zh-CN" dirty="0"/>
              <a:t>1</a:t>
            </a:r>
            <a:r>
              <a:rPr lang="zh-CN" altLang="en-US" dirty="0"/>
              <a:t>－</a:t>
            </a:r>
            <a:r>
              <a:rPr lang="en-US" altLang="zh-CN" dirty="0"/>
              <a:t>8  </a:t>
            </a:r>
            <a:r>
              <a:rPr lang="zh-CN" altLang="en-US" dirty="0"/>
              <a:t>表 </a:t>
            </a:r>
            <a:r>
              <a:rPr lang="en-US" altLang="zh-CN" dirty="0"/>
              <a:t>1</a:t>
            </a:r>
            <a:r>
              <a:rPr lang="zh-CN" altLang="en-US" dirty="0"/>
              <a:t>－</a:t>
            </a:r>
            <a:r>
              <a:rPr lang="en-US" altLang="zh-CN" dirty="0"/>
              <a:t>19 </a:t>
            </a:r>
            <a:r>
              <a:rPr lang="zh-CN" altLang="en-US" dirty="0"/>
              <a:t>逻辑函数 </a:t>
            </a:r>
            <a:r>
              <a:rPr lang="en-US" altLang="zh-CN" dirty="0"/>
              <a:t>F </a:t>
            </a:r>
            <a:r>
              <a:rPr lang="zh-CN" altLang="en-US" dirty="0"/>
              <a:t>的卡诺图</a:t>
            </a:r>
            <a:endParaRPr lang="zh-CN" altLang="zh-CN" dirty="0"/>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08" y="1504668"/>
            <a:ext cx="3661269" cy="3083173"/>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Rectangle 2"/>
          <p:cNvSpPr>
            <a:spLocks noGrp="1" noChangeArrowheads="1"/>
          </p:cNvSpPr>
          <p:nvPr>
            <p:ph type="title"/>
          </p:nvPr>
        </p:nvSpPr>
        <p:spPr/>
        <p:txBody>
          <a:bodyPr/>
          <a:lstStyle/>
          <a:p>
            <a:br>
              <a:rPr lang="en-US" altLang="zh-CN" dirty="0"/>
            </a:br>
            <a:r>
              <a:rPr lang="zh-CN" altLang="en-US" dirty="0"/>
              <a:t>　　</a:t>
            </a:r>
            <a:r>
              <a:rPr lang="en-US" altLang="zh-CN" b="1" dirty="0"/>
              <a:t>4. </a:t>
            </a:r>
            <a:r>
              <a:rPr lang="zh-CN" altLang="en-US" b="1" dirty="0"/>
              <a:t>卡诺图 → 真值表</a:t>
            </a:r>
            <a:br>
              <a:rPr lang="zh-CN" altLang="en-US" b="1" dirty="0"/>
            </a:br>
            <a:r>
              <a:rPr lang="zh-CN" altLang="en-US" dirty="0"/>
              <a:t>　　已知逻辑函数的卡诺图，只需找出卡诺图中函数值为 </a:t>
            </a:r>
            <a:r>
              <a:rPr lang="en-US" altLang="zh-CN" dirty="0"/>
              <a:t>1 </a:t>
            </a:r>
            <a:r>
              <a:rPr lang="zh-CN" altLang="en-US" dirty="0"/>
              <a:t>的方格所对应的变量组合，并在真值表中让相应组合的函数值为 </a:t>
            </a:r>
            <a:r>
              <a:rPr lang="en-US" altLang="zh-CN" dirty="0"/>
              <a:t>1 </a:t>
            </a:r>
            <a:r>
              <a:rPr lang="zh-CN" altLang="en-US" dirty="0"/>
              <a:t>，即可得到函数真值表。</a:t>
            </a:r>
            <a:br>
              <a:rPr lang="zh-CN" altLang="en-US" dirty="0"/>
            </a:br>
            <a:r>
              <a:rPr lang="zh-CN" altLang="en-US" dirty="0"/>
              <a:t>　　图 </a:t>
            </a:r>
            <a:r>
              <a:rPr lang="en-US" altLang="zh-CN" dirty="0"/>
              <a:t>1</a:t>
            </a:r>
            <a:r>
              <a:rPr lang="zh-CN" altLang="en-US" dirty="0"/>
              <a:t>－</a:t>
            </a:r>
            <a:r>
              <a:rPr lang="en-US" altLang="zh-CN" dirty="0"/>
              <a:t>9 </a:t>
            </a:r>
            <a:r>
              <a:rPr lang="zh-CN" altLang="en-US" dirty="0"/>
              <a:t>为逻辑函数 </a:t>
            </a:r>
            <a:r>
              <a:rPr lang="en-US" altLang="zh-CN" dirty="0"/>
              <a:t>F </a:t>
            </a:r>
            <a:r>
              <a:rPr lang="zh-CN" altLang="en-US" dirty="0"/>
              <a:t>的卡诺图。从图 </a:t>
            </a:r>
            <a:r>
              <a:rPr lang="en-US" altLang="zh-CN" dirty="0"/>
              <a:t>1</a:t>
            </a:r>
            <a:r>
              <a:rPr lang="zh-CN" altLang="en-US" dirty="0"/>
              <a:t>－</a:t>
            </a:r>
            <a:r>
              <a:rPr lang="en-US" altLang="zh-CN" dirty="0"/>
              <a:t>9 </a:t>
            </a:r>
            <a:r>
              <a:rPr lang="zh-CN" altLang="en-US" dirty="0"/>
              <a:t>可以看出，当 </a:t>
            </a:r>
            <a:r>
              <a:rPr lang="en-US" altLang="zh-CN" dirty="0"/>
              <a:t>ABC </a:t>
            </a:r>
            <a:r>
              <a:rPr lang="zh-CN" altLang="en-US" dirty="0"/>
              <a:t>为 </a:t>
            </a:r>
            <a:r>
              <a:rPr lang="en-US" altLang="zh-CN" dirty="0"/>
              <a:t>001 </a:t>
            </a:r>
            <a:r>
              <a:rPr lang="zh-CN" altLang="en-US" dirty="0"/>
              <a:t>、 </a:t>
            </a:r>
            <a:r>
              <a:rPr lang="en-US" altLang="zh-CN" dirty="0"/>
              <a:t>011 </a:t>
            </a:r>
            <a:r>
              <a:rPr lang="zh-CN" altLang="en-US" dirty="0"/>
              <a:t>、 </a:t>
            </a:r>
            <a:r>
              <a:rPr lang="en-US" altLang="zh-CN" dirty="0"/>
              <a:t>100 </a:t>
            </a:r>
            <a:r>
              <a:rPr lang="zh-CN" altLang="en-US" dirty="0"/>
              <a:t>和</a:t>
            </a:r>
            <a:r>
              <a:rPr lang="en-US" altLang="zh-CN" dirty="0"/>
              <a:t>110 </a:t>
            </a:r>
            <a:r>
              <a:rPr lang="zh-CN" altLang="en-US" dirty="0"/>
              <a:t>时，逻辑函数 </a:t>
            </a:r>
            <a:r>
              <a:rPr lang="en-US" altLang="zh-CN" dirty="0"/>
              <a:t>F </a:t>
            </a:r>
            <a:r>
              <a:rPr lang="zh-CN" altLang="en-US" dirty="0"/>
              <a:t>的值为 </a:t>
            </a:r>
            <a:r>
              <a:rPr lang="en-US" altLang="zh-CN" dirty="0"/>
              <a:t>1 </a:t>
            </a:r>
            <a:r>
              <a:rPr lang="zh-CN" altLang="en-US" dirty="0"/>
              <a:t>，由此可知逻辑函数 </a:t>
            </a:r>
            <a:r>
              <a:rPr lang="en-US" altLang="zh-CN" dirty="0"/>
              <a:t>F </a:t>
            </a:r>
            <a:r>
              <a:rPr lang="zh-CN" altLang="en-US" dirty="0"/>
              <a:t>的真值表如表 </a:t>
            </a:r>
            <a:r>
              <a:rPr lang="en-US" altLang="zh-CN" dirty="0"/>
              <a:t>1</a:t>
            </a:r>
            <a:r>
              <a:rPr lang="zh-CN" altLang="en-US" dirty="0"/>
              <a:t>－</a:t>
            </a:r>
            <a:r>
              <a:rPr lang="en-US" altLang="zh-CN" dirty="0"/>
              <a:t>20 </a:t>
            </a:r>
            <a:r>
              <a:rPr lang="zh-CN" altLang="en-US" dirty="0"/>
              <a:t>所示。</a:t>
            </a:r>
            <a:endParaRPr lang="zh-CN" altLang="zh-CN" dirty="0"/>
          </a:p>
        </p:txBody>
      </p:sp>
      <p:sp>
        <p:nvSpPr>
          <p:cNvPr id="462851" name="Rectangle 3"/>
          <p:cNvSpPr>
            <a:spLocks noGrp="1" noChangeArrowheads="1"/>
          </p:cNvSpPr>
          <p:nvPr>
            <p:ph type="body" idx="1"/>
          </p:nvPr>
        </p:nvSpPr>
        <p:spPr/>
        <p:txBody>
          <a:bodyPr/>
          <a:lstStyle/>
          <a:p>
            <a:endParaRPr lang="zh-CN" altLang="zh-CN"/>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endParaRPr lang="zh-CN" altLang="zh-CN" dirty="0"/>
          </a:p>
        </p:txBody>
      </p:sp>
      <p:sp>
        <p:nvSpPr>
          <p:cNvPr id="463875" name="Rectangle 3"/>
          <p:cNvSpPr>
            <a:spLocks noGrp="1" noChangeArrowheads="1"/>
          </p:cNvSpPr>
          <p:nvPr>
            <p:ph type="body" idx="1"/>
          </p:nvPr>
        </p:nvSpPr>
        <p:spPr/>
        <p:txBody>
          <a:bodyPr/>
          <a:lstStyle/>
          <a:p>
            <a:r>
              <a:rPr lang="zh-CN" altLang="en-US" dirty="0"/>
              <a:t>图 </a:t>
            </a:r>
            <a:r>
              <a:rPr lang="en-US" altLang="zh-CN" dirty="0"/>
              <a:t>1</a:t>
            </a:r>
            <a:r>
              <a:rPr lang="zh-CN" altLang="en-US" dirty="0"/>
              <a:t>－</a:t>
            </a:r>
            <a:r>
              <a:rPr lang="en-US" altLang="zh-CN" dirty="0"/>
              <a:t>9  </a:t>
            </a:r>
            <a:r>
              <a:rPr lang="zh-CN" altLang="en-US" dirty="0"/>
              <a:t>逻辑函数 </a:t>
            </a:r>
            <a:r>
              <a:rPr lang="en-US" altLang="zh-CN" dirty="0"/>
              <a:t>F </a:t>
            </a:r>
            <a:r>
              <a:rPr lang="zh-CN" altLang="en-US" dirty="0"/>
              <a:t>的卡诺图</a:t>
            </a:r>
            <a:endParaRPr lang="zh-CN" altLang="zh-CN" dirty="0"/>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784" y="1844824"/>
            <a:ext cx="4471584" cy="2519438"/>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p:cNvSpPr>
            <a:spLocks noGrp="1" noChangeArrowheads="1"/>
          </p:cNvSpPr>
          <p:nvPr>
            <p:ph type="title"/>
          </p:nvPr>
        </p:nvSpPr>
        <p:spPr/>
        <p:txBody>
          <a:bodyPr/>
          <a:lstStyle/>
          <a:p>
            <a:endParaRPr lang="zh-CN" altLang="zh-CN" dirty="0"/>
          </a:p>
        </p:txBody>
      </p:sp>
      <p:sp>
        <p:nvSpPr>
          <p:cNvPr id="464899"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3364" y="1124744"/>
            <a:ext cx="4077269" cy="1124107"/>
          </a:xfrm>
          <a:prstGeom prst="rect">
            <a:avLst/>
          </a:prstGeom>
        </p:spPr>
      </p:pic>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5977" y="2128656"/>
            <a:ext cx="3467584" cy="2600688"/>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Rectangle 2"/>
          <p:cNvSpPr>
            <a:spLocks noGrp="1" noChangeArrowheads="1"/>
          </p:cNvSpPr>
          <p:nvPr>
            <p:ph type="title"/>
          </p:nvPr>
        </p:nvSpPr>
        <p:spPr/>
        <p:txBody>
          <a:bodyPr/>
          <a:lstStyle/>
          <a:p>
            <a:br>
              <a:rPr lang="en-US" altLang="zh-CN" dirty="0"/>
            </a:br>
            <a:r>
              <a:rPr lang="zh-CN" altLang="en-US" dirty="0"/>
              <a:t>　　</a:t>
            </a:r>
            <a:r>
              <a:rPr lang="en-US" altLang="zh-CN" b="1" dirty="0"/>
              <a:t>5. </a:t>
            </a:r>
            <a:r>
              <a:rPr lang="zh-CN" altLang="en-US" b="1" dirty="0"/>
              <a:t>表达式 → 卡诺图</a:t>
            </a:r>
            <a:br>
              <a:rPr lang="zh-CN" altLang="en-US" b="1" dirty="0"/>
            </a:br>
            <a:r>
              <a:rPr lang="zh-CN" altLang="en-US" b="1" dirty="0"/>
              <a:t>　　</a:t>
            </a:r>
            <a:r>
              <a:rPr lang="zh-CN" altLang="en-US" dirty="0"/>
              <a:t>已知逻辑函数的表达式，若要画出函数的卡诺图，则可以先将逻辑函数转化为一般的与或表达式，再找出使每个与项等于 </a:t>
            </a:r>
            <a:r>
              <a:rPr lang="en-US" altLang="zh-CN" dirty="0"/>
              <a:t>1 </a:t>
            </a:r>
            <a:r>
              <a:rPr lang="zh-CN" altLang="en-US" dirty="0"/>
              <a:t>的取值组合，最后将卡诺图中对应这些组合的方格</a:t>
            </a:r>
            <a:br>
              <a:rPr lang="zh-CN" altLang="en-US" dirty="0"/>
            </a:br>
            <a:r>
              <a:rPr lang="zh-CN" altLang="en-US" dirty="0"/>
              <a:t>标为 </a:t>
            </a:r>
            <a:r>
              <a:rPr lang="en-US" altLang="zh-CN" dirty="0"/>
              <a:t>1 </a:t>
            </a:r>
            <a:r>
              <a:rPr lang="zh-CN" altLang="en-US" dirty="0"/>
              <a:t>即可。</a:t>
            </a:r>
            <a:endParaRPr lang="zh-CN" altLang="zh-CN" dirty="0"/>
          </a:p>
        </p:txBody>
      </p:sp>
      <p:sp>
        <p:nvSpPr>
          <p:cNvPr id="465923" name="Rectangle 3"/>
          <p:cNvSpPr>
            <a:spLocks noGrp="1" noChangeArrowheads="1"/>
          </p:cNvSpPr>
          <p:nvPr>
            <p:ph type="body" idx="1"/>
          </p:nvPr>
        </p:nvSpPr>
        <p:spPr/>
        <p:txBody>
          <a:bodyPr/>
          <a:lstStyle/>
          <a:p>
            <a:endParaRPr lang="zh-CN" altLang="zh-CN"/>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66946" name="Rectangle 2"/>
              <p:cNvSpPr>
                <a:spLocks noGrp="1" noChangeArrowheads="1"/>
              </p:cNvSpPr>
              <p:nvPr>
                <p:ph type="title"/>
              </p:nvPr>
            </p:nvSpPr>
            <p:spPr/>
            <p:txBody>
              <a:bodyPr/>
              <a:lstStyle/>
              <a:p>
                <a:br>
                  <a:rPr lang="en-US" altLang="zh-CN" dirty="0"/>
                </a:br>
                <a:br>
                  <a:rPr lang="en-US" altLang="zh-CN" dirty="0"/>
                </a:br>
                <a:br>
                  <a:rPr lang="en-US" altLang="zh-CN" dirty="0"/>
                </a:br>
                <a:r>
                  <a:rPr lang="zh-CN" altLang="en-US" dirty="0"/>
                  <a:t>　　当 </a:t>
                </a:r>
                <a:r>
                  <a:rPr lang="en-US" altLang="zh-CN" dirty="0"/>
                  <a:t>A </a:t>
                </a:r>
                <a:r>
                  <a:rPr lang="zh-CN" altLang="en-US" dirty="0"/>
                  <a:t>、 </a:t>
                </a:r>
                <a:r>
                  <a:rPr lang="en-US" altLang="zh-CN" dirty="0"/>
                  <a:t>C </a:t>
                </a:r>
                <a:r>
                  <a:rPr lang="zh-CN" altLang="en-US" dirty="0"/>
                  <a:t>同时为 </a:t>
                </a:r>
                <a:r>
                  <a:rPr lang="en-US" altLang="zh-CN" dirty="0"/>
                  <a:t>1 </a:t>
                </a:r>
                <a:r>
                  <a:rPr lang="zh-CN" altLang="en-US" dirty="0"/>
                  <a:t>时，第一个与项 </a:t>
                </a:r>
                <a:r>
                  <a:rPr lang="en-US" altLang="zh-CN" dirty="0"/>
                  <a:t>AC </a:t>
                </a:r>
                <a:r>
                  <a:rPr lang="zh-CN" altLang="en-US" dirty="0"/>
                  <a:t>为 </a:t>
                </a:r>
                <a:r>
                  <a:rPr lang="en-US" altLang="zh-CN" dirty="0"/>
                  <a:t>1 </a:t>
                </a:r>
                <a:r>
                  <a:rPr lang="zh-CN" altLang="en-US" dirty="0"/>
                  <a:t>。 </a:t>
                </a:r>
                <a:r>
                  <a:rPr lang="en-US" altLang="zh-CN" dirty="0"/>
                  <a:t>A=1 </a:t>
                </a:r>
                <a:r>
                  <a:rPr lang="zh-CN" altLang="en-US" dirty="0"/>
                  <a:t>对应卡诺图的第三和第四行，</a:t>
                </a:r>
                <a:r>
                  <a:rPr lang="en-US" altLang="zh-CN" dirty="0"/>
                  <a:t> C=1</a:t>
                </a:r>
                <a:r>
                  <a:rPr lang="zh-CN" altLang="en-US" dirty="0"/>
                  <a:t>对应卡诺图的第三和第四列，因此，将第三、四行和第三、四列公共的四个方格标为 </a:t>
                </a:r>
                <a:r>
                  <a:rPr lang="en-US" altLang="zh-CN" dirty="0"/>
                  <a:t>1 </a:t>
                </a:r>
                <a:r>
                  <a:rPr lang="zh-CN" altLang="en-US" dirty="0"/>
                  <a:t>。</a:t>
                </a:r>
                <a:br>
                  <a:rPr lang="zh-CN" altLang="en-US" dirty="0"/>
                </a:br>
                <a:r>
                  <a:rPr lang="zh-CN" altLang="en-US" dirty="0"/>
                  <a:t>　　当 </a:t>
                </a:r>
                <a:r>
                  <a:rPr lang="en-US" altLang="zh-CN" dirty="0"/>
                  <a:t>A </a:t>
                </a:r>
                <a:r>
                  <a:rPr lang="zh-CN" altLang="en-US" dirty="0"/>
                  <a:t>、 </a:t>
                </a:r>
                <a:r>
                  <a:rPr lang="en-US" altLang="zh-CN" dirty="0"/>
                  <a:t>B </a:t>
                </a:r>
                <a:r>
                  <a:rPr lang="zh-CN" altLang="en-US" dirty="0"/>
                  <a:t>、 </a:t>
                </a:r>
                <a:r>
                  <a:rPr lang="en-US" altLang="zh-CN" dirty="0"/>
                  <a:t>D </a:t>
                </a:r>
                <a:r>
                  <a:rPr lang="zh-CN" altLang="en-US" dirty="0"/>
                  <a:t>同时为 </a:t>
                </a:r>
                <a:r>
                  <a:rPr lang="en-US" altLang="zh-CN" dirty="0"/>
                  <a:t>0 </a:t>
                </a:r>
                <a:r>
                  <a:rPr lang="zh-CN" altLang="en-US" dirty="0"/>
                  <a:t>时，第二个与项</a:t>
                </a:r>
                <a14:m>
                  <m:oMath xmlns:m="http://schemas.openxmlformats.org/officeDocument/2006/math">
                    <m:acc>
                      <m:accPr>
                        <m:chr m:val="̅"/>
                        <m:ctrlPr>
                          <a:rPr lang="zh-CN" altLang="en-US" i="1">
                            <a:latin typeface="Cambria Math" panose="02040503050406030204" pitchFamily="18" charset="0"/>
                          </a:rPr>
                        </m:ctrlPr>
                      </m:accPr>
                      <m:e>
                        <m:r>
                          <m:rPr>
                            <m:nor/>
                          </m:rPr>
                          <a:rPr lang="en-US" altLang="zh-CN" dirty="0"/>
                          <m:t>A</m:t>
                        </m:r>
                      </m:e>
                    </m:acc>
                    <m:acc>
                      <m:accPr>
                        <m:chr m:val="̅"/>
                        <m:ctrlPr>
                          <a:rPr lang="zh-CN" altLang="en-US" i="1">
                            <a:latin typeface="Cambria Math" panose="02040503050406030204" pitchFamily="18" charset="0"/>
                          </a:rPr>
                        </m:ctrlPr>
                      </m:accPr>
                      <m:e>
                        <m:r>
                          <m:rPr>
                            <m:nor/>
                          </m:rPr>
                          <a:rPr lang="en-US" altLang="zh-CN" dirty="0"/>
                          <m:t>B</m:t>
                        </m:r>
                      </m:e>
                    </m:acc>
                    <m:acc>
                      <m:accPr>
                        <m:chr m:val="̅"/>
                        <m:ctrlPr>
                          <a:rPr lang="zh-CN" altLang="en-US" i="1">
                            <a:latin typeface="Cambria Math" panose="02040503050406030204" pitchFamily="18" charset="0"/>
                          </a:rPr>
                        </m:ctrlPr>
                      </m:accPr>
                      <m:e>
                        <m:r>
                          <m:rPr>
                            <m:nor/>
                          </m:rPr>
                          <a:rPr lang="en-US" altLang="zh-CN" dirty="0"/>
                          <m:t>D</m:t>
                        </m:r>
                      </m:e>
                    </m:acc>
                  </m:oMath>
                </a14:m>
                <a:r>
                  <a:rPr lang="zh-CN" altLang="en-US" dirty="0"/>
                  <a:t> 等于 </a:t>
                </a:r>
                <a:r>
                  <a:rPr lang="en-US" altLang="zh-CN" dirty="0"/>
                  <a:t>1 </a:t>
                </a:r>
                <a:r>
                  <a:rPr lang="zh-CN" altLang="en-US" dirty="0"/>
                  <a:t>。 </a:t>
                </a:r>
                <a:r>
                  <a:rPr lang="en-US" altLang="zh-CN" dirty="0"/>
                  <a:t>A </a:t>
                </a:r>
                <a:r>
                  <a:rPr lang="zh-CN" altLang="en-US" dirty="0"/>
                  <a:t>、 </a:t>
                </a:r>
                <a:r>
                  <a:rPr lang="en-US" altLang="zh-CN" dirty="0"/>
                  <a:t>B </a:t>
                </a:r>
                <a:r>
                  <a:rPr lang="zh-CN" altLang="en-US" dirty="0"/>
                  <a:t>同时为 </a:t>
                </a:r>
                <a:r>
                  <a:rPr lang="en-US" altLang="zh-CN" dirty="0"/>
                  <a:t>0 </a:t>
                </a:r>
                <a:r>
                  <a:rPr lang="zh-CN" altLang="en-US" dirty="0"/>
                  <a:t>对应卡诺图的第一行，</a:t>
                </a:r>
                <a:r>
                  <a:rPr lang="en-US" altLang="zh-CN" dirty="0"/>
                  <a:t> D </a:t>
                </a:r>
                <a:r>
                  <a:rPr lang="zh-CN" altLang="en-US" dirty="0"/>
                  <a:t>为 </a:t>
                </a:r>
                <a:r>
                  <a:rPr lang="en-US" altLang="zh-CN" dirty="0"/>
                  <a:t>0 </a:t>
                </a:r>
                <a:r>
                  <a:rPr lang="zh-CN" altLang="en-US" dirty="0"/>
                  <a:t>对应卡诺图的第一和第四列，因此，将第一行和第一、四列公共的两个方格标为 </a:t>
                </a:r>
                <a:r>
                  <a:rPr lang="en-US" altLang="zh-CN" dirty="0"/>
                  <a:t>1 </a:t>
                </a:r>
                <a:r>
                  <a:rPr lang="zh-CN" altLang="en-US" dirty="0"/>
                  <a:t>。</a:t>
                </a:r>
                <a:endParaRPr lang="zh-CN" altLang="zh-CN" dirty="0"/>
              </a:p>
            </p:txBody>
          </p:sp>
        </mc:Choice>
        <mc:Fallback xmlns="">
          <p:sp>
            <p:nvSpPr>
              <p:cNvPr id="466946" name="Rectangle 2"/>
              <p:cNvSpPr>
                <a:spLocks noGrp="1" noRot="1" noChangeAspect="1" noMove="1" noResize="1" noEditPoints="1" noAdjustHandles="1" noChangeArrowheads="1" noChangeShapeType="1" noTextEdit="1"/>
              </p:cNvSpPr>
              <p:nvPr>
                <p:ph type="title"/>
              </p:nvPr>
            </p:nvSpPr>
            <p:spPr>
              <a:blipFill rotWithShape="1">
                <a:blip r:embed="rId2"/>
                <a:stretch>
                  <a:fillRect l="-1202" r="-4733"/>
                </a:stretch>
              </a:blipFill>
            </p:spPr>
            <p:txBody>
              <a:bodyPr/>
              <a:lstStyle/>
              <a:p>
                <a:r>
                  <a:rPr lang="zh-CN" altLang="en-US">
                    <a:noFill/>
                  </a:rPr>
                  <a:t> </a:t>
                </a:r>
              </a:p>
            </p:txBody>
          </p:sp>
        </mc:Fallback>
      </mc:AlternateContent>
      <p:sp>
        <p:nvSpPr>
          <p:cNvPr id="466947"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980728"/>
            <a:ext cx="8352928" cy="911438"/>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67970" name="Rectangle 2"/>
              <p:cNvSpPr>
                <a:spLocks noGrp="1" noChangeArrowheads="1"/>
              </p:cNvSpPr>
              <p:nvPr>
                <p:ph type="title"/>
              </p:nvPr>
            </p:nvSpPr>
            <p:spPr/>
            <p:txBody>
              <a:bodyPr/>
              <a:lstStyle/>
              <a:p>
                <a:br>
                  <a:rPr lang="en-US" altLang="zh-CN" dirty="0"/>
                </a:br>
                <a:r>
                  <a:rPr lang="zh-CN" altLang="en-US" dirty="0"/>
                  <a:t>　　当 </a:t>
                </a:r>
                <a:r>
                  <a:rPr lang="en-US" altLang="zh-CN" dirty="0"/>
                  <a:t>ABCD </a:t>
                </a:r>
                <a:r>
                  <a:rPr lang="zh-CN" altLang="en-US" dirty="0"/>
                  <a:t>为 </a:t>
                </a:r>
                <a:r>
                  <a:rPr lang="en-US" altLang="zh-CN" dirty="0"/>
                  <a:t>1101 </a:t>
                </a:r>
                <a:r>
                  <a:rPr lang="zh-CN" altLang="en-US" dirty="0"/>
                  <a:t>时，第三个与项 </a:t>
                </a:r>
                <a:r>
                  <a:rPr lang="en-US" altLang="zh-CN" dirty="0"/>
                  <a:t>AB</a:t>
                </a:r>
                <a14:m>
                  <m:oMath xmlns:m="http://schemas.openxmlformats.org/officeDocument/2006/math">
                    <m:acc>
                      <m:accPr>
                        <m:chr m:val="̅"/>
                        <m:ctrlPr>
                          <a:rPr lang="zh-CN" altLang="en-US" i="1">
                            <a:latin typeface="Cambria Math" panose="02040503050406030204" pitchFamily="18" charset="0"/>
                          </a:rPr>
                        </m:ctrlPr>
                      </m:accPr>
                      <m:e>
                        <m:r>
                          <m:rPr>
                            <m:nor/>
                          </m:rPr>
                          <a:rPr lang="en-US" altLang="zh-CN" dirty="0"/>
                          <m:t>C</m:t>
                        </m:r>
                      </m:e>
                    </m:acc>
                  </m:oMath>
                </a14:m>
                <a:r>
                  <a:rPr lang="en-US" altLang="zh-CN" dirty="0"/>
                  <a:t>D </a:t>
                </a:r>
                <a:r>
                  <a:rPr lang="zh-CN" altLang="en-US" dirty="0"/>
                  <a:t>的值为 </a:t>
                </a:r>
                <a:r>
                  <a:rPr lang="en-US" altLang="zh-CN" dirty="0"/>
                  <a:t>1 </a:t>
                </a:r>
                <a:r>
                  <a:rPr lang="zh-CN" altLang="en-US" dirty="0"/>
                  <a:t>。 </a:t>
                </a:r>
                <a:r>
                  <a:rPr lang="en-US" altLang="zh-CN" dirty="0"/>
                  <a:t>AB </a:t>
                </a:r>
                <a:r>
                  <a:rPr lang="zh-CN" altLang="en-US" dirty="0"/>
                  <a:t>为 </a:t>
                </a:r>
                <a:r>
                  <a:rPr lang="en-US" altLang="zh-CN" dirty="0"/>
                  <a:t>11 </a:t>
                </a:r>
                <a:r>
                  <a:rPr lang="zh-CN" altLang="en-US" dirty="0"/>
                  <a:t>对应卡诺图的第三行，</a:t>
                </a:r>
                <a:r>
                  <a:rPr lang="en-US" altLang="zh-CN" dirty="0"/>
                  <a:t>CD </a:t>
                </a:r>
                <a:r>
                  <a:rPr lang="zh-CN" altLang="en-US" dirty="0"/>
                  <a:t>为 </a:t>
                </a:r>
                <a:r>
                  <a:rPr lang="en-US" altLang="zh-CN" dirty="0"/>
                  <a:t>01 </a:t>
                </a:r>
                <a:r>
                  <a:rPr lang="zh-CN" altLang="en-US" dirty="0"/>
                  <a:t>对应卡诺图的第二列，因此将第三行和第二列公共的一个方格标为 </a:t>
                </a:r>
                <a:r>
                  <a:rPr lang="en-US" altLang="zh-CN" dirty="0"/>
                  <a:t>1 </a:t>
                </a:r>
                <a:r>
                  <a:rPr lang="zh-CN" altLang="en-US" dirty="0"/>
                  <a:t>。</a:t>
                </a:r>
                <a:br>
                  <a:rPr lang="zh-CN" altLang="en-US" dirty="0"/>
                </a:br>
                <a:r>
                  <a:rPr lang="zh-CN" altLang="en-US" dirty="0"/>
                  <a:t>　　结果得到图 </a:t>
                </a:r>
                <a:r>
                  <a:rPr lang="en-US" altLang="zh-CN" dirty="0"/>
                  <a:t>1</a:t>
                </a:r>
                <a:r>
                  <a:rPr lang="zh-CN" altLang="en-US" dirty="0"/>
                  <a:t>－</a:t>
                </a:r>
                <a:r>
                  <a:rPr lang="en-US" altLang="zh-CN" dirty="0"/>
                  <a:t>10 </a:t>
                </a:r>
                <a:r>
                  <a:rPr lang="zh-CN" altLang="en-US" dirty="0"/>
                  <a:t>所示的卡诺图。</a:t>
                </a:r>
                <a:endParaRPr lang="zh-CN" altLang="zh-CN" dirty="0"/>
              </a:p>
            </p:txBody>
          </p:sp>
        </mc:Choice>
        <mc:Fallback xmlns="">
          <p:sp>
            <p:nvSpPr>
              <p:cNvPr id="467970" name="Rectangle 2"/>
              <p:cNvSpPr>
                <a:spLocks noGrp="1" noRot="1" noChangeAspect="1" noMove="1" noResize="1" noEditPoints="1" noAdjustHandles="1" noChangeArrowheads="1" noChangeShapeType="1" noTextEdit="1"/>
              </p:cNvSpPr>
              <p:nvPr>
                <p:ph type="title"/>
              </p:nvPr>
            </p:nvSpPr>
            <p:spPr>
              <a:blipFill rotWithShape="1">
                <a:blip r:embed="rId2"/>
                <a:stretch>
                  <a:fillRect l="-1202"/>
                </a:stretch>
              </a:blipFill>
            </p:spPr>
            <p:txBody>
              <a:bodyPr/>
              <a:lstStyle/>
              <a:p>
                <a:r>
                  <a:rPr lang="zh-CN" altLang="en-US">
                    <a:noFill/>
                  </a:rPr>
                  <a:t> </a:t>
                </a:r>
              </a:p>
            </p:txBody>
          </p:sp>
        </mc:Fallback>
      </mc:AlternateContent>
      <p:sp>
        <p:nvSpPr>
          <p:cNvPr id="467971" name="Rectangle 3"/>
          <p:cNvSpPr>
            <a:spLocks noGrp="1" noChangeArrowheads="1"/>
          </p:cNvSpPr>
          <p:nvPr>
            <p:ph type="body" idx="1"/>
          </p:nvPr>
        </p:nvSpPr>
        <p:spPr/>
        <p:txBody>
          <a:bodyPr/>
          <a:lstStyle/>
          <a:p>
            <a:r>
              <a:rPr lang="zh-CN" altLang="en-US" dirty="0"/>
              <a:t>图 </a:t>
            </a:r>
            <a:r>
              <a:rPr lang="en-US" altLang="zh-CN" dirty="0"/>
              <a:t>1</a:t>
            </a:r>
            <a:r>
              <a:rPr lang="zh-CN" altLang="en-US" dirty="0"/>
              <a:t>－</a:t>
            </a:r>
            <a:r>
              <a:rPr lang="en-US" altLang="zh-CN" dirty="0"/>
              <a:t>10  </a:t>
            </a:r>
            <a:r>
              <a:rPr lang="zh-CN" altLang="en-US" dirty="0"/>
              <a:t>例 </a:t>
            </a:r>
            <a:r>
              <a:rPr lang="en-US" altLang="zh-CN" dirty="0"/>
              <a:t>1.25 </a:t>
            </a:r>
            <a:r>
              <a:rPr lang="zh-CN" altLang="en-US" dirty="0"/>
              <a:t>函数 </a:t>
            </a:r>
            <a:r>
              <a:rPr lang="en-US" altLang="zh-CN" dirty="0"/>
              <a:t>F </a:t>
            </a:r>
            <a:r>
              <a:rPr lang="zh-CN" altLang="en-US" dirty="0"/>
              <a:t>的卡诺图</a:t>
            </a:r>
            <a:endParaRPr lang="zh-CN" altLang="zh-CN" dirty="0"/>
          </a:p>
        </p:txBody>
      </p:sp>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3068960"/>
            <a:ext cx="2764248" cy="2632093"/>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2"/>
          <p:cNvSpPr>
            <a:spLocks noGrp="1" noChangeArrowheads="1"/>
          </p:cNvSpPr>
          <p:nvPr>
            <p:ph type="title"/>
          </p:nvPr>
        </p:nvSpPr>
        <p:spPr/>
        <p:txBody>
          <a:bodyPr/>
          <a:lstStyle/>
          <a:p>
            <a:br>
              <a:rPr lang="en-US" altLang="zh-CN" dirty="0"/>
            </a:br>
            <a:r>
              <a:rPr lang="zh-CN" altLang="en-US" dirty="0"/>
              <a:t>　　从上面例子可以看出，一个与项如果缺少一个变量，则对应卡诺图中两个方格</a:t>
            </a:r>
            <a:r>
              <a:rPr lang="en-US" altLang="zh-CN" dirty="0"/>
              <a:t>;</a:t>
            </a:r>
            <a:r>
              <a:rPr lang="zh-CN" altLang="en-US" dirty="0"/>
              <a:t>一个与项如果缺少两个变量，则对应卡诺图中四个方格。如此类推，一个与项如果缺少 </a:t>
            </a:r>
            <a:r>
              <a:rPr lang="en-US" altLang="zh-CN" dirty="0"/>
              <a:t>n </a:t>
            </a:r>
            <a:r>
              <a:rPr lang="zh-CN" altLang="en-US" dirty="0"/>
              <a:t>个变</a:t>
            </a:r>
            <a:br>
              <a:rPr lang="zh-CN" altLang="en-US" dirty="0"/>
            </a:br>
            <a:r>
              <a:rPr lang="zh-CN" altLang="en-US" dirty="0"/>
              <a:t>量，则对应卡诺图中 </a:t>
            </a:r>
            <a:r>
              <a:rPr lang="en-US" altLang="zh-CN" dirty="0"/>
              <a:t>2</a:t>
            </a:r>
            <a:r>
              <a:rPr lang="en-US" altLang="zh-CN" baseline="30000" dirty="0"/>
              <a:t>n</a:t>
            </a:r>
            <a:r>
              <a:rPr lang="zh-CN" altLang="en-US" dirty="0"/>
              <a:t>个方格。</a:t>
            </a:r>
            <a:endParaRPr lang="zh-CN" altLang="zh-CN" dirty="0"/>
          </a:p>
        </p:txBody>
      </p:sp>
      <p:sp>
        <p:nvSpPr>
          <p:cNvPr id="468995" name="Rectangle 3"/>
          <p:cNvSpPr>
            <a:spLocks noGrp="1" noChangeArrowheads="1"/>
          </p:cNvSpPr>
          <p:nvPr>
            <p:ph type="body" idx="1"/>
          </p:nvPr>
        </p:nvSpPr>
        <p:spPr/>
        <p:txBody>
          <a:bodyPr/>
          <a:lstStyle/>
          <a:p>
            <a:endParaRPr lang="zh-CN" altLang="zh-CN"/>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Grp="1" noChangeArrowheads="1"/>
          </p:cNvSpPr>
          <p:nvPr>
            <p:ph type="title"/>
          </p:nvPr>
        </p:nvSpPr>
        <p:spPr/>
        <p:txBody>
          <a:bodyPr/>
          <a:lstStyle/>
          <a:p>
            <a:br>
              <a:rPr lang="en-US" altLang="zh-CN" dirty="0"/>
            </a:br>
            <a:r>
              <a:rPr lang="zh-CN" altLang="en-US" dirty="0"/>
              <a:t>　　</a:t>
            </a:r>
            <a:r>
              <a:rPr lang="en-US" altLang="zh-CN" b="1" dirty="0"/>
              <a:t>6. </a:t>
            </a:r>
            <a:r>
              <a:rPr lang="zh-CN" altLang="en-US" b="1" dirty="0"/>
              <a:t>卡诺图 → 标准表达式</a:t>
            </a:r>
            <a:br>
              <a:rPr lang="zh-CN" altLang="en-US" b="1" dirty="0"/>
            </a:br>
            <a:r>
              <a:rPr lang="zh-CN" altLang="en-US" b="1" dirty="0"/>
              <a:t>　　</a:t>
            </a:r>
            <a:r>
              <a:rPr lang="zh-CN" altLang="en-US" dirty="0"/>
              <a:t>已知函数的卡诺图时，也可以写出函数的两种标准表达式</a:t>
            </a:r>
            <a:r>
              <a:rPr lang="en-US" altLang="zh-CN" dirty="0"/>
              <a:t>:</a:t>
            </a:r>
            <a:r>
              <a:rPr lang="zh-CN" altLang="en-US" dirty="0"/>
              <a:t>标准与或表达式和标准或与表达式。</a:t>
            </a:r>
            <a:br>
              <a:rPr lang="zh-CN" altLang="en-US" dirty="0"/>
            </a:br>
            <a:r>
              <a:rPr lang="zh-CN" altLang="en-US" dirty="0"/>
              <a:t>　　</a:t>
            </a:r>
            <a:r>
              <a:rPr lang="en-US" altLang="zh-CN" dirty="0"/>
              <a:t>1 )</a:t>
            </a:r>
            <a:r>
              <a:rPr lang="zh-CN" altLang="en-US" dirty="0"/>
              <a:t>由卡诺图求函数的标准与或表达式</a:t>
            </a:r>
            <a:br>
              <a:rPr lang="zh-CN" altLang="en-US" dirty="0"/>
            </a:br>
            <a:r>
              <a:rPr lang="zh-CN" altLang="en-US" dirty="0"/>
              <a:t>已知函数的卡诺图，若要写出函数的标准与或表达式，则将卡诺图中所有函数值为 </a:t>
            </a:r>
            <a:r>
              <a:rPr lang="en-US" altLang="zh-CN" dirty="0"/>
              <a:t>1</a:t>
            </a:r>
            <a:r>
              <a:rPr lang="zh-CN" altLang="en-US" dirty="0"/>
              <a:t>的方格对应的最小项相或即可。</a:t>
            </a:r>
            <a:endParaRPr lang="zh-CN" altLang="zh-CN" dirty="0"/>
          </a:p>
        </p:txBody>
      </p:sp>
      <p:sp>
        <p:nvSpPr>
          <p:cNvPr id="470019" name="Rectangle 3"/>
          <p:cNvSpPr>
            <a:spLocks noGrp="1" noChangeArrowheads="1"/>
          </p:cNvSpPr>
          <p:nvPr>
            <p:ph type="body" idx="1"/>
          </p:nvPr>
        </p:nvSpPr>
        <p:spPr/>
        <p:txBody>
          <a:bodyPr/>
          <a:lstStyle/>
          <a:p>
            <a:endParaRPr lang="zh-CN" altLang="zh-CN"/>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Rectangle 2"/>
          <p:cNvSpPr>
            <a:spLocks noGrp="1" noChangeArrowheads="1"/>
          </p:cNvSpPr>
          <p:nvPr>
            <p:ph type="title"/>
          </p:nvPr>
        </p:nvSpPr>
        <p:spPr/>
        <p:txBody>
          <a:bodyPr/>
          <a:lstStyle/>
          <a:p>
            <a:br>
              <a:rPr lang="en-US" altLang="zh-CN" dirty="0"/>
            </a:br>
            <a:r>
              <a:rPr lang="zh-CN" altLang="en-US" dirty="0"/>
              <a:t>　　</a:t>
            </a:r>
            <a:r>
              <a:rPr lang="en-US" altLang="zh-CN" b="1" dirty="0"/>
              <a:t>【</a:t>
            </a:r>
            <a:r>
              <a:rPr lang="zh-CN" altLang="en-US" b="1" dirty="0"/>
              <a:t>例 </a:t>
            </a:r>
            <a:r>
              <a:rPr lang="en-US" altLang="zh-CN" b="1" dirty="0"/>
              <a:t>1.26 】 </a:t>
            </a:r>
            <a:r>
              <a:rPr lang="zh-CN" altLang="en-US" dirty="0"/>
              <a:t>已知函数 </a:t>
            </a:r>
            <a:r>
              <a:rPr lang="en-US" altLang="zh-CN" dirty="0"/>
              <a:t>F </a:t>
            </a:r>
            <a:r>
              <a:rPr lang="zh-CN" altLang="en-US" dirty="0"/>
              <a:t>的卡诺图如图 </a:t>
            </a:r>
            <a:r>
              <a:rPr lang="en-US" altLang="zh-CN" dirty="0"/>
              <a:t>1</a:t>
            </a:r>
            <a:r>
              <a:rPr lang="zh-CN" altLang="en-US" dirty="0"/>
              <a:t>－</a:t>
            </a:r>
            <a:r>
              <a:rPr lang="en-US" altLang="zh-CN" dirty="0"/>
              <a:t>11 </a:t>
            </a:r>
            <a:r>
              <a:rPr lang="zh-CN" altLang="en-US" dirty="0"/>
              <a:t>所示，写出函数的标准与或表达式。</a:t>
            </a:r>
            <a:endParaRPr lang="zh-CN" altLang="zh-CN" dirty="0"/>
          </a:p>
        </p:txBody>
      </p:sp>
      <p:sp>
        <p:nvSpPr>
          <p:cNvPr id="471043" name="Rectangle 3"/>
          <p:cNvSpPr>
            <a:spLocks noGrp="1" noChangeArrowheads="1"/>
          </p:cNvSpPr>
          <p:nvPr>
            <p:ph type="body" idx="1"/>
          </p:nvPr>
        </p:nvSpPr>
        <p:spPr/>
        <p:txBody>
          <a:bodyPr/>
          <a:lstStyle/>
          <a:p>
            <a:r>
              <a:rPr lang="zh-CN" altLang="en-US" dirty="0"/>
              <a:t>图 </a:t>
            </a:r>
            <a:r>
              <a:rPr lang="en-US" altLang="zh-CN" dirty="0"/>
              <a:t>1</a:t>
            </a:r>
            <a:r>
              <a:rPr lang="zh-CN" altLang="en-US" dirty="0"/>
              <a:t>－</a:t>
            </a:r>
            <a:r>
              <a:rPr lang="en-US" altLang="zh-CN" dirty="0"/>
              <a:t>11  </a:t>
            </a:r>
            <a:r>
              <a:rPr lang="zh-CN" altLang="en-US" dirty="0"/>
              <a:t>例 </a:t>
            </a:r>
            <a:r>
              <a:rPr lang="en-US" altLang="zh-CN" dirty="0"/>
              <a:t>1.26 </a:t>
            </a:r>
            <a:r>
              <a:rPr lang="zh-CN" altLang="en-US" dirty="0"/>
              <a:t>函数 </a:t>
            </a:r>
            <a:r>
              <a:rPr lang="en-US" altLang="zh-CN" dirty="0"/>
              <a:t>F </a:t>
            </a:r>
            <a:r>
              <a:rPr lang="zh-CN" altLang="en-US" dirty="0"/>
              <a:t>的卡诺图</a:t>
            </a:r>
            <a:endParaRPr lang="zh-CN" altLang="zh-CN" dirty="0"/>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2132856"/>
            <a:ext cx="3523627" cy="319328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206" y="1628800"/>
            <a:ext cx="4937726" cy="3894544"/>
          </a:xfrm>
          <a:prstGeom prst="rect">
            <a:avLst/>
          </a:prstGeom>
        </p:spPr>
      </p:pic>
      <p:sp>
        <p:nvSpPr>
          <p:cNvPr id="370690" name="Rectangle 2"/>
          <p:cNvSpPr>
            <a:spLocks noGrp="1" noChangeArrowheads="1"/>
          </p:cNvSpPr>
          <p:nvPr>
            <p:ph type="title"/>
          </p:nvPr>
        </p:nvSpPr>
        <p:spPr>
          <a:xfrm>
            <a:off x="539552" y="332656"/>
            <a:ext cx="8115300" cy="5638800"/>
          </a:xfrm>
        </p:spPr>
        <p:txBody>
          <a:bodyPr/>
          <a:lstStyle/>
          <a:p>
            <a:br>
              <a:rPr lang="en-US" altLang="zh-CN" dirty="0"/>
            </a:br>
            <a:r>
              <a:rPr lang="zh-CN" altLang="en-US" dirty="0"/>
              <a:t>　　</a:t>
            </a:r>
            <a:r>
              <a:rPr lang="en-US" altLang="zh-CN" b="1" dirty="0"/>
              <a:t>【</a:t>
            </a:r>
            <a:r>
              <a:rPr lang="zh-CN" altLang="en-US" b="1" dirty="0"/>
              <a:t>例 </a:t>
            </a:r>
            <a:r>
              <a:rPr lang="en-US" altLang="zh-CN" b="1" dirty="0"/>
              <a:t>1.2 】 </a:t>
            </a:r>
            <a:r>
              <a:rPr lang="zh-CN" altLang="en-US" dirty="0"/>
              <a:t>将 </a:t>
            </a:r>
            <a:r>
              <a:rPr lang="en-US" altLang="zh-CN" dirty="0"/>
              <a:t>13 </a:t>
            </a:r>
            <a:r>
              <a:rPr lang="en-US" altLang="zh-CN" baseline="-25000" dirty="0"/>
              <a:t>D</a:t>
            </a:r>
            <a:r>
              <a:rPr lang="en-US" altLang="zh-CN" dirty="0"/>
              <a:t> </a:t>
            </a:r>
            <a:r>
              <a:rPr lang="zh-CN" altLang="en-US" dirty="0"/>
              <a:t>转换为二进制数。</a:t>
            </a:r>
            <a:br>
              <a:rPr lang="zh-CN" altLang="en-US" dirty="0"/>
            </a:br>
            <a:r>
              <a:rPr lang="zh-CN" altLang="en-US" dirty="0"/>
              <a:t>　　</a:t>
            </a:r>
            <a:r>
              <a:rPr lang="zh-CN" altLang="en-US" b="1" dirty="0"/>
              <a:t>解</a:t>
            </a:r>
            <a:r>
              <a:rPr lang="zh-CN" altLang="en-US" dirty="0"/>
              <a:t> 转换过程如下：</a:t>
            </a:r>
            <a:br>
              <a:rPr lang="en-US" altLang="zh-CN" dirty="0"/>
            </a:br>
            <a:br>
              <a:rPr lang="en-US" altLang="zh-CN" dirty="0"/>
            </a:br>
            <a:br>
              <a:rPr lang="en-US" altLang="zh-CN" dirty="0"/>
            </a:br>
            <a:br>
              <a:rPr lang="en-US" altLang="zh-CN" dirty="0"/>
            </a:br>
            <a:br>
              <a:rPr lang="en-US" altLang="zh-CN" dirty="0"/>
            </a:br>
            <a:br>
              <a:rPr lang="en-US" altLang="zh-CN" dirty="0"/>
            </a:br>
            <a:br>
              <a:rPr lang="en-US" altLang="zh-CN" dirty="0"/>
            </a:br>
            <a:br>
              <a:rPr lang="en-US" altLang="zh-CN" dirty="0"/>
            </a:br>
            <a:br>
              <a:rPr lang="en-US" altLang="zh-CN" dirty="0"/>
            </a:br>
            <a:r>
              <a:rPr lang="zh-CN" altLang="en-US" dirty="0"/>
              <a:t>因此，对应的二进制整数为 </a:t>
            </a:r>
            <a:r>
              <a:rPr lang="en-US" altLang="zh-CN" dirty="0"/>
              <a:t>1101</a:t>
            </a:r>
            <a:r>
              <a:rPr lang="en-US" altLang="zh-CN" baseline="-25000" dirty="0"/>
              <a:t>B</a:t>
            </a:r>
            <a:r>
              <a:rPr lang="en-US" altLang="zh-CN" dirty="0"/>
              <a:t> </a:t>
            </a:r>
            <a:r>
              <a:rPr lang="zh-CN" altLang="en-US" dirty="0"/>
              <a:t>。</a:t>
            </a:r>
            <a:endParaRPr lang="zh-CN" altLang="zh-CN"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p:txBody>
          <a:bodyPr/>
          <a:lstStyle/>
          <a:p>
            <a:br>
              <a:rPr lang="en-US" altLang="zh-CN" dirty="0"/>
            </a:br>
            <a:r>
              <a:rPr lang="zh-CN" altLang="en-US" dirty="0"/>
              <a:t>　　</a:t>
            </a:r>
            <a:r>
              <a:rPr lang="zh-CN" altLang="en-US" b="1" dirty="0"/>
              <a:t>解</a:t>
            </a:r>
            <a:r>
              <a:rPr lang="zh-CN" altLang="en-US" dirty="0"/>
              <a:t> 从卡诺图中看到，在编号为 </a:t>
            </a:r>
            <a:r>
              <a:rPr lang="en-US" altLang="zh-CN" dirty="0"/>
              <a:t>0 </a:t>
            </a:r>
            <a:r>
              <a:rPr lang="zh-CN" altLang="en-US" dirty="0"/>
              <a:t>、 </a:t>
            </a:r>
            <a:r>
              <a:rPr lang="en-US" altLang="zh-CN" dirty="0"/>
              <a:t>2 </a:t>
            </a:r>
            <a:r>
              <a:rPr lang="zh-CN" altLang="en-US" dirty="0"/>
              <a:t>、 </a:t>
            </a:r>
            <a:r>
              <a:rPr lang="en-US" altLang="zh-CN" dirty="0"/>
              <a:t>7 </a:t>
            </a:r>
            <a:r>
              <a:rPr lang="zh-CN" altLang="en-US" dirty="0"/>
              <a:t>、 </a:t>
            </a:r>
            <a:r>
              <a:rPr lang="en-US" altLang="zh-CN" dirty="0"/>
              <a:t>8 </a:t>
            </a:r>
            <a:r>
              <a:rPr lang="zh-CN" altLang="en-US" dirty="0"/>
              <a:t>、 </a:t>
            </a:r>
            <a:r>
              <a:rPr lang="en-US" altLang="zh-CN" dirty="0"/>
              <a:t>10 </a:t>
            </a:r>
            <a:r>
              <a:rPr lang="zh-CN" altLang="en-US" dirty="0"/>
              <a:t>、 </a:t>
            </a:r>
            <a:r>
              <a:rPr lang="en-US" altLang="zh-CN" dirty="0"/>
              <a:t>13 </a:t>
            </a:r>
            <a:r>
              <a:rPr lang="zh-CN" altLang="en-US" dirty="0"/>
              <a:t>的方格中，函数 </a:t>
            </a:r>
            <a:r>
              <a:rPr lang="en-US" altLang="zh-CN" dirty="0"/>
              <a:t>F </a:t>
            </a:r>
            <a:r>
              <a:rPr lang="zh-CN" altLang="en-US" dirty="0"/>
              <a:t>的值为 </a:t>
            </a:r>
            <a:r>
              <a:rPr lang="en-US" altLang="zh-CN" dirty="0"/>
              <a:t>1 </a:t>
            </a:r>
            <a:r>
              <a:rPr lang="zh-CN" altLang="en-US" dirty="0"/>
              <a:t>，这些方格对应的最小项分别为　　　　 　　　　　　　　　　　　　。因此，函数 </a:t>
            </a:r>
            <a:r>
              <a:rPr lang="en-US" altLang="zh-CN" dirty="0"/>
              <a:t>F</a:t>
            </a:r>
            <a:r>
              <a:rPr lang="zh-CN" altLang="en-US" dirty="0"/>
              <a:t>的标准与或表达式为</a:t>
            </a:r>
            <a:endParaRPr lang="zh-CN" altLang="zh-CN" dirty="0"/>
          </a:p>
        </p:txBody>
      </p:sp>
      <p:sp>
        <p:nvSpPr>
          <p:cNvPr id="472067"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40" y="2060848"/>
            <a:ext cx="5220429" cy="400106"/>
          </a:xfrm>
          <a:prstGeom prst="rect">
            <a:avLst/>
          </a:prstGeom>
        </p:spPr>
      </p:pic>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6810" y="3200368"/>
            <a:ext cx="6830379" cy="457264"/>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Rectangle 2"/>
          <p:cNvSpPr>
            <a:spLocks noGrp="1" noChangeArrowheads="1"/>
          </p:cNvSpPr>
          <p:nvPr>
            <p:ph type="title"/>
          </p:nvPr>
        </p:nvSpPr>
        <p:spPr/>
        <p:txBody>
          <a:bodyPr/>
          <a:lstStyle/>
          <a:p>
            <a:br>
              <a:rPr lang="en-US" altLang="zh-CN" dirty="0"/>
            </a:br>
            <a:r>
              <a:rPr lang="zh-CN" altLang="en-US" dirty="0"/>
              <a:t>　　</a:t>
            </a:r>
            <a:r>
              <a:rPr lang="en-US" altLang="zh-CN" dirty="0"/>
              <a:t>2 )</a:t>
            </a:r>
            <a:r>
              <a:rPr lang="zh-CN" altLang="en-US" dirty="0"/>
              <a:t>由卡诺图求函数的标准或与表达式</a:t>
            </a:r>
            <a:br>
              <a:rPr lang="zh-CN" altLang="en-US" dirty="0"/>
            </a:br>
            <a:r>
              <a:rPr lang="zh-CN" altLang="en-US" dirty="0"/>
              <a:t>　　已知函数的卡诺图，若要写出函数的标准或与表达式，则将卡诺图中所有函数值为 </a:t>
            </a:r>
            <a:r>
              <a:rPr lang="en-US" altLang="zh-CN" dirty="0"/>
              <a:t>0</a:t>
            </a:r>
            <a:r>
              <a:rPr lang="zh-CN" altLang="en-US" dirty="0"/>
              <a:t>的方格对应的最大项相与即可。</a:t>
            </a:r>
            <a:endParaRPr lang="zh-CN" altLang="zh-CN" dirty="0"/>
          </a:p>
        </p:txBody>
      </p:sp>
      <p:sp>
        <p:nvSpPr>
          <p:cNvPr id="473091" name="Rectangle 3"/>
          <p:cNvSpPr>
            <a:spLocks noGrp="1" noChangeArrowheads="1"/>
          </p:cNvSpPr>
          <p:nvPr>
            <p:ph type="body" idx="1"/>
          </p:nvPr>
        </p:nvSpPr>
        <p:spPr/>
        <p:txBody>
          <a:bodyPr/>
          <a:lstStyle/>
          <a:p>
            <a:endParaRPr lang="zh-CN" altLang="zh-CN"/>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4" name="Rectangle 2"/>
          <p:cNvSpPr>
            <a:spLocks noGrp="1" noChangeArrowheads="1"/>
          </p:cNvSpPr>
          <p:nvPr>
            <p:ph type="title"/>
          </p:nvPr>
        </p:nvSpPr>
        <p:spPr/>
        <p:txBody>
          <a:bodyPr/>
          <a:lstStyle/>
          <a:p>
            <a:br>
              <a:rPr lang="en-US" altLang="zh-CN" dirty="0"/>
            </a:br>
            <a:r>
              <a:rPr lang="zh-CN" altLang="en-US" dirty="0"/>
              <a:t>　　</a:t>
            </a:r>
            <a:r>
              <a:rPr lang="en-US" altLang="zh-CN" b="1" dirty="0"/>
              <a:t>【</a:t>
            </a:r>
            <a:r>
              <a:rPr lang="zh-CN" altLang="en-US" b="1" dirty="0"/>
              <a:t>例 </a:t>
            </a:r>
            <a:r>
              <a:rPr lang="en-US" altLang="zh-CN" b="1" dirty="0"/>
              <a:t>1.27 】 </a:t>
            </a:r>
            <a:r>
              <a:rPr lang="zh-CN" altLang="en-US" dirty="0"/>
              <a:t>已知函数 </a:t>
            </a:r>
            <a:r>
              <a:rPr lang="en-US" altLang="zh-CN" dirty="0"/>
              <a:t>F </a:t>
            </a:r>
            <a:r>
              <a:rPr lang="zh-CN" altLang="en-US" dirty="0"/>
              <a:t>的卡诺图如图 </a:t>
            </a:r>
            <a:r>
              <a:rPr lang="en-US" altLang="zh-CN" dirty="0"/>
              <a:t>1</a:t>
            </a:r>
            <a:r>
              <a:rPr lang="zh-CN" altLang="en-US" dirty="0"/>
              <a:t>－</a:t>
            </a:r>
            <a:r>
              <a:rPr lang="en-US" altLang="zh-CN" dirty="0"/>
              <a:t>12 </a:t>
            </a:r>
            <a:r>
              <a:rPr lang="zh-CN" altLang="en-US" dirty="0"/>
              <a:t>所示，写出函数的标准或与表达式。</a:t>
            </a:r>
            <a:endParaRPr lang="zh-CN" altLang="zh-CN" dirty="0"/>
          </a:p>
        </p:txBody>
      </p:sp>
      <p:sp>
        <p:nvSpPr>
          <p:cNvPr id="474115" name="Rectangle 3"/>
          <p:cNvSpPr>
            <a:spLocks noGrp="1" noChangeArrowheads="1"/>
          </p:cNvSpPr>
          <p:nvPr>
            <p:ph type="body" idx="1"/>
          </p:nvPr>
        </p:nvSpPr>
        <p:spPr/>
        <p:txBody>
          <a:bodyPr/>
          <a:lstStyle/>
          <a:p>
            <a:r>
              <a:rPr lang="zh-CN" altLang="en-US" dirty="0"/>
              <a:t>图 </a:t>
            </a:r>
            <a:r>
              <a:rPr lang="en-US" altLang="zh-CN" dirty="0"/>
              <a:t>1</a:t>
            </a:r>
            <a:r>
              <a:rPr lang="zh-CN" altLang="en-US" dirty="0"/>
              <a:t>－</a:t>
            </a:r>
            <a:r>
              <a:rPr lang="en-US" altLang="zh-CN" dirty="0"/>
              <a:t>12  </a:t>
            </a:r>
            <a:r>
              <a:rPr lang="zh-CN" altLang="en-US" dirty="0"/>
              <a:t>例 </a:t>
            </a:r>
            <a:r>
              <a:rPr lang="en-US" altLang="zh-CN" dirty="0"/>
              <a:t>1.27 </a:t>
            </a:r>
            <a:r>
              <a:rPr lang="zh-CN" altLang="en-US" dirty="0"/>
              <a:t>函数 </a:t>
            </a:r>
            <a:r>
              <a:rPr lang="en-US" altLang="zh-CN" dirty="0"/>
              <a:t>F </a:t>
            </a:r>
            <a:r>
              <a:rPr lang="zh-CN" altLang="en-US" dirty="0"/>
              <a:t>的卡诺图</a:t>
            </a:r>
            <a:endParaRPr lang="zh-CN" altLang="zh-CN" dirty="0"/>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2304676"/>
            <a:ext cx="3902159" cy="3292004"/>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Rectangle 2"/>
          <p:cNvSpPr>
            <a:spLocks noGrp="1" noChangeArrowheads="1"/>
          </p:cNvSpPr>
          <p:nvPr>
            <p:ph type="title"/>
          </p:nvPr>
        </p:nvSpPr>
        <p:spPr/>
        <p:txBody>
          <a:bodyPr/>
          <a:lstStyle/>
          <a:p>
            <a:br>
              <a:rPr lang="en-US" altLang="zh-CN" dirty="0"/>
            </a:br>
            <a:r>
              <a:rPr lang="zh-CN" altLang="en-US" dirty="0"/>
              <a:t>　　</a:t>
            </a:r>
            <a:r>
              <a:rPr lang="zh-CN" altLang="en-US" b="1" dirty="0"/>
              <a:t>解</a:t>
            </a:r>
            <a:r>
              <a:rPr lang="zh-CN" altLang="en-US" dirty="0"/>
              <a:t> 从卡诺图中看到，在编号为 </a:t>
            </a:r>
            <a:r>
              <a:rPr lang="en-US" altLang="zh-CN" dirty="0"/>
              <a:t>1 </a:t>
            </a:r>
            <a:r>
              <a:rPr lang="zh-CN" altLang="en-US" dirty="0"/>
              <a:t>、 </a:t>
            </a:r>
            <a:r>
              <a:rPr lang="en-US" altLang="zh-CN" dirty="0"/>
              <a:t>5 </a:t>
            </a:r>
            <a:r>
              <a:rPr lang="zh-CN" altLang="en-US" dirty="0"/>
              <a:t>、 </a:t>
            </a:r>
            <a:r>
              <a:rPr lang="en-US" altLang="zh-CN" dirty="0"/>
              <a:t>9 </a:t>
            </a:r>
            <a:r>
              <a:rPr lang="zh-CN" altLang="en-US" dirty="0"/>
              <a:t>、 </a:t>
            </a:r>
            <a:r>
              <a:rPr lang="en-US" altLang="zh-CN" dirty="0"/>
              <a:t>15 </a:t>
            </a:r>
            <a:r>
              <a:rPr lang="zh-CN" altLang="en-US" dirty="0"/>
              <a:t>的方格中，函数 </a:t>
            </a:r>
            <a:r>
              <a:rPr lang="en-US" altLang="zh-CN" dirty="0"/>
              <a:t>F </a:t>
            </a:r>
            <a:r>
              <a:rPr lang="zh-CN" altLang="en-US" dirty="0"/>
              <a:t>的值为 </a:t>
            </a:r>
            <a:r>
              <a:rPr lang="en-US" altLang="zh-CN" dirty="0"/>
              <a:t>0 </a:t>
            </a:r>
            <a:r>
              <a:rPr lang="zh-CN" altLang="en-US" dirty="0"/>
              <a:t>，这些方格对应的最大项分别为 　</a:t>
            </a:r>
            <a:br>
              <a:rPr lang="en-US" altLang="zh-CN" dirty="0"/>
            </a:br>
            <a:br>
              <a:rPr lang="en-US" altLang="zh-CN" dirty="0"/>
            </a:br>
            <a:r>
              <a:rPr lang="zh-CN" altLang="en-US" dirty="0"/>
              <a:t>因此，可以写出如下的标准或与表达式</a:t>
            </a:r>
            <a:r>
              <a:rPr lang="en-US" altLang="zh-CN" dirty="0"/>
              <a:t>:</a:t>
            </a:r>
            <a:endParaRPr lang="zh-CN" altLang="zh-CN" dirty="0"/>
          </a:p>
        </p:txBody>
      </p:sp>
      <p:sp>
        <p:nvSpPr>
          <p:cNvPr id="475139"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2060848"/>
            <a:ext cx="8205567" cy="504056"/>
          </a:xfrm>
          <a:prstGeom prst="rect">
            <a:avLst/>
          </a:prstGeom>
        </p:spPr>
      </p:pic>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836" y="3238473"/>
            <a:ext cx="8078328" cy="381053"/>
          </a:xfrm>
          <a:prstGeom prst="rect">
            <a:avLst/>
          </a:prstGeom>
        </p:spPr>
      </p:pic>
      <p:pic>
        <p:nvPicPr>
          <p:cNvPr id="6" name="Picture 2" descr="H:\出版社\模板\课件素材\GIF动画插件1\GIF020.GIF">
            <a:hlinkClick r:id="rId4" action="ppaction://hlinksldjump"/>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8416409" y="6261014"/>
            <a:ext cx="749904" cy="5892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ext Box 4"/>
          <p:cNvSpPr txBox="1"/>
          <p:nvPr/>
        </p:nvSpPr>
        <p:spPr>
          <a:xfrm>
            <a:off x="2267744" y="1124744"/>
            <a:ext cx="4469493" cy="5262979"/>
          </a:xfrm>
          <a:prstGeom prst="rect">
            <a:avLst/>
          </a:prstGeom>
          <a:noFill/>
          <a:ln w="9525">
            <a:noFill/>
          </a:ln>
        </p:spPr>
        <p:txBody>
          <a:bodyPr wrap="none">
            <a:spAutoFit/>
          </a:bodyPr>
          <a:lstStyle/>
          <a:p>
            <a:r>
              <a:rPr lang="zh-CN" altLang="en-US" sz="4800" dirty="0">
                <a:latin typeface="Arial" panose="020B0604020202020204" pitchFamily="34" charset="0"/>
              </a:rPr>
              <a:t>作业：</a:t>
            </a:r>
          </a:p>
          <a:p>
            <a:r>
              <a:rPr lang="zh-CN" altLang="en-US" sz="4800" dirty="0">
                <a:latin typeface="Arial" panose="020B0604020202020204" pitchFamily="34" charset="0"/>
              </a:rPr>
              <a:t>第一章习题</a:t>
            </a:r>
            <a:r>
              <a:rPr lang="en-US" altLang="zh-CN" sz="4800" dirty="0">
                <a:latin typeface="Arial" panose="020B0604020202020204" pitchFamily="34" charset="0"/>
              </a:rPr>
              <a:t>: </a:t>
            </a:r>
          </a:p>
          <a:p>
            <a:r>
              <a:rPr lang="en-US" altLang="zh-CN" sz="4800" dirty="0">
                <a:latin typeface="Arial" panose="020B0604020202020204" pitchFamily="34" charset="0"/>
              </a:rPr>
              <a:t>        1-9(5);</a:t>
            </a:r>
          </a:p>
          <a:p>
            <a:r>
              <a:rPr lang="en-US" altLang="zh-CN" sz="4800" dirty="0">
                <a:latin typeface="Arial" panose="020B0604020202020204" pitchFamily="34" charset="0"/>
              </a:rPr>
              <a:t>        1-10;</a:t>
            </a:r>
          </a:p>
          <a:p>
            <a:r>
              <a:rPr lang="en-US" altLang="zh-CN" sz="4800" dirty="0">
                <a:latin typeface="Arial" panose="020B0604020202020204" pitchFamily="34" charset="0"/>
              </a:rPr>
              <a:t>        1-11(1)(7);</a:t>
            </a:r>
          </a:p>
          <a:p>
            <a:r>
              <a:rPr lang="en-US" altLang="zh-CN" sz="4800" dirty="0">
                <a:latin typeface="Arial" panose="020B0604020202020204" pitchFamily="34" charset="0"/>
              </a:rPr>
              <a:t>        1-12(2)(7);</a:t>
            </a:r>
          </a:p>
          <a:p>
            <a:r>
              <a:rPr lang="en-US" altLang="zh-CN" sz="4800" dirty="0">
                <a:latin typeface="Arial" panose="020B0604020202020204" pitchFamily="34" charset="0"/>
              </a:rPr>
              <a:t>        1-13.</a:t>
            </a:r>
          </a:p>
        </p:txBody>
      </p:sp>
      <p:sp>
        <p:nvSpPr>
          <p:cNvPr id="2" name="日期占位符 1">
            <a:extLst>
              <a:ext uri="{FF2B5EF4-FFF2-40B4-BE49-F238E27FC236}">
                <a16:creationId xmlns:a16="http://schemas.microsoft.com/office/drawing/2014/main" id="{E1C6F447-6775-4DAF-9AF0-A4D7D91C8D8E}"/>
              </a:ext>
            </a:extLst>
          </p:cNvPr>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0D1E3F9E-A371-4AE6-9E38-2500E413CA5A}"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2024/3/10</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a:extLst>
              <a:ext uri="{FF2B5EF4-FFF2-40B4-BE49-F238E27FC236}">
                <a16:creationId xmlns:a16="http://schemas.microsoft.com/office/drawing/2014/main" id="{514032E3-9DB0-4570-B159-3450E0DFE9D9}"/>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Rectangle 2"/>
          <p:cNvSpPr>
            <a:spLocks noGrp="1" noChangeArrowheads="1"/>
          </p:cNvSpPr>
          <p:nvPr>
            <p:ph type="title"/>
          </p:nvPr>
        </p:nvSpPr>
        <p:spPr>
          <a:xfrm>
            <a:off x="571500" y="533400"/>
            <a:ext cx="8115300" cy="1023392"/>
          </a:xfrm>
        </p:spPr>
        <p:txBody>
          <a:bodyPr/>
          <a:lstStyle/>
          <a:p>
            <a:pPr algn="ctr"/>
            <a:br>
              <a:rPr lang="en-US" altLang="zh-CN" sz="2600" b="1" dirty="0"/>
            </a:br>
            <a:r>
              <a:rPr lang="en-US" altLang="zh-CN" sz="2600" b="1" dirty="0"/>
              <a:t>1. 5  </a:t>
            </a:r>
            <a:r>
              <a:rPr lang="zh-CN" altLang="en-US" sz="2600" b="1" dirty="0"/>
              <a:t>逻辑函数的化简</a:t>
            </a:r>
            <a:endParaRPr lang="zh-CN" altLang="zh-CN" sz="2600" b="1" dirty="0"/>
          </a:p>
        </p:txBody>
      </p:sp>
      <p:sp>
        <p:nvSpPr>
          <p:cNvPr id="476163" name="Rectangle 3"/>
          <p:cNvSpPr>
            <a:spLocks noGrp="1" noChangeArrowheads="1"/>
          </p:cNvSpPr>
          <p:nvPr>
            <p:ph type="body" idx="1"/>
          </p:nvPr>
        </p:nvSpPr>
        <p:spPr/>
        <p:txBody>
          <a:bodyPr/>
          <a:lstStyle/>
          <a:p>
            <a:endParaRPr lang="zh-CN" altLang="zh-CN"/>
          </a:p>
        </p:txBody>
      </p:sp>
      <p:sp>
        <p:nvSpPr>
          <p:cNvPr id="4" name="Rectangle 2"/>
          <p:cNvSpPr txBox="1">
            <a:spLocks noChangeArrowheads="1"/>
          </p:cNvSpPr>
          <p:nvPr/>
        </p:nvSpPr>
        <p:spPr bwMode="auto">
          <a:xfrm>
            <a:off x="723900" y="1709192"/>
            <a:ext cx="8115300" cy="4312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fontAlgn="base">
              <a:lnSpc>
                <a:spcPct val="130000"/>
              </a:lnSpc>
              <a:spcBef>
                <a:spcPct val="0"/>
              </a:spcBef>
              <a:spcAft>
                <a:spcPct val="0"/>
              </a:spcAft>
              <a:defRPr kumimoji="1" sz="2400">
                <a:solidFill>
                  <a:schemeClr val="tx2"/>
                </a:solidFill>
                <a:latin typeface="+mj-lt"/>
                <a:ea typeface="+mj-ea"/>
                <a:cs typeface="+mj-cs"/>
              </a:defRPr>
            </a:lvl1pPr>
            <a:lvl2pPr algn="l" rtl="0" fontAlgn="base">
              <a:lnSpc>
                <a:spcPct val="130000"/>
              </a:lnSpc>
              <a:spcBef>
                <a:spcPct val="0"/>
              </a:spcBef>
              <a:spcAft>
                <a:spcPct val="0"/>
              </a:spcAft>
              <a:defRPr kumimoji="1" sz="2400">
                <a:solidFill>
                  <a:schemeClr val="tx2"/>
                </a:solidFill>
                <a:latin typeface="Times New Roman" pitchFamily="18" charset="0"/>
                <a:ea typeface="宋体" charset="-122"/>
              </a:defRPr>
            </a:lvl2pPr>
            <a:lvl3pPr algn="l" rtl="0" fontAlgn="base">
              <a:lnSpc>
                <a:spcPct val="130000"/>
              </a:lnSpc>
              <a:spcBef>
                <a:spcPct val="0"/>
              </a:spcBef>
              <a:spcAft>
                <a:spcPct val="0"/>
              </a:spcAft>
              <a:defRPr kumimoji="1" sz="2400">
                <a:solidFill>
                  <a:schemeClr val="tx2"/>
                </a:solidFill>
                <a:latin typeface="Times New Roman" pitchFamily="18" charset="0"/>
                <a:ea typeface="宋体" charset="-122"/>
              </a:defRPr>
            </a:lvl3pPr>
            <a:lvl4pPr algn="l" rtl="0" fontAlgn="base">
              <a:lnSpc>
                <a:spcPct val="130000"/>
              </a:lnSpc>
              <a:spcBef>
                <a:spcPct val="0"/>
              </a:spcBef>
              <a:spcAft>
                <a:spcPct val="0"/>
              </a:spcAft>
              <a:defRPr kumimoji="1" sz="2400">
                <a:solidFill>
                  <a:schemeClr val="tx2"/>
                </a:solidFill>
                <a:latin typeface="Times New Roman" pitchFamily="18" charset="0"/>
                <a:ea typeface="宋体" charset="-122"/>
              </a:defRPr>
            </a:lvl4pPr>
            <a:lvl5pPr algn="l" rtl="0" fontAlgn="base">
              <a:lnSpc>
                <a:spcPct val="130000"/>
              </a:lnSpc>
              <a:spcBef>
                <a:spcPct val="0"/>
              </a:spcBef>
              <a:spcAft>
                <a:spcPct val="0"/>
              </a:spcAft>
              <a:defRPr kumimoji="1" sz="2400">
                <a:solidFill>
                  <a:schemeClr val="tx2"/>
                </a:solidFill>
                <a:latin typeface="Times New Roman" pitchFamily="18" charset="0"/>
                <a:ea typeface="宋体" charset="-122"/>
              </a:defRPr>
            </a:lvl5pPr>
            <a:lvl6pPr marL="457200" algn="l" rtl="0" fontAlgn="base">
              <a:lnSpc>
                <a:spcPct val="130000"/>
              </a:lnSpc>
              <a:spcBef>
                <a:spcPct val="0"/>
              </a:spcBef>
              <a:spcAft>
                <a:spcPct val="0"/>
              </a:spcAft>
              <a:defRPr kumimoji="1" sz="2400">
                <a:solidFill>
                  <a:schemeClr val="tx2"/>
                </a:solidFill>
                <a:latin typeface="Times New Roman" pitchFamily="18" charset="0"/>
                <a:ea typeface="宋体" charset="-122"/>
              </a:defRPr>
            </a:lvl6pPr>
            <a:lvl7pPr marL="914400" algn="l" rtl="0" fontAlgn="base">
              <a:lnSpc>
                <a:spcPct val="130000"/>
              </a:lnSpc>
              <a:spcBef>
                <a:spcPct val="0"/>
              </a:spcBef>
              <a:spcAft>
                <a:spcPct val="0"/>
              </a:spcAft>
              <a:defRPr kumimoji="1" sz="2400">
                <a:solidFill>
                  <a:schemeClr val="tx2"/>
                </a:solidFill>
                <a:latin typeface="Times New Roman" pitchFamily="18" charset="0"/>
                <a:ea typeface="宋体" charset="-122"/>
              </a:defRPr>
            </a:lvl7pPr>
            <a:lvl8pPr marL="1371600" algn="l" rtl="0" fontAlgn="base">
              <a:lnSpc>
                <a:spcPct val="130000"/>
              </a:lnSpc>
              <a:spcBef>
                <a:spcPct val="0"/>
              </a:spcBef>
              <a:spcAft>
                <a:spcPct val="0"/>
              </a:spcAft>
              <a:defRPr kumimoji="1" sz="2400">
                <a:solidFill>
                  <a:schemeClr val="tx2"/>
                </a:solidFill>
                <a:latin typeface="Times New Roman" pitchFamily="18" charset="0"/>
                <a:ea typeface="宋体" charset="-122"/>
              </a:defRPr>
            </a:lvl8pPr>
            <a:lvl9pPr marL="1828800" algn="l" rtl="0" fontAlgn="base">
              <a:lnSpc>
                <a:spcPct val="130000"/>
              </a:lnSpc>
              <a:spcBef>
                <a:spcPct val="0"/>
              </a:spcBef>
              <a:spcAft>
                <a:spcPct val="0"/>
              </a:spcAft>
              <a:defRPr kumimoji="1" sz="2400">
                <a:solidFill>
                  <a:schemeClr val="tx2"/>
                </a:solidFill>
                <a:latin typeface="Times New Roman" pitchFamily="18" charset="0"/>
                <a:ea typeface="宋体" charset="-122"/>
              </a:defRPr>
            </a:lvl9pPr>
          </a:lstStyle>
          <a:p>
            <a:br>
              <a:rPr lang="en-US" altLang="zh-CN" dirty="0"/>
            </a:br>
            <a:r>
              <a:rPr lang="zh-CN" altLang="en-US" dirty="0"/>
              <a:t>　　我们知道，同一个逻辑函数可以写成不同的表达式。用基本逻辑门电路去实现某函数时，表达式越简单，需用的门电路个数就越少，因而也就越经济可靠。因此，实现逻辑函数之前，往往要对它进行化简，先求出其最简表达式，再根据最简表达式去实现逻辑函数。最简表达式有很多种，最常用的有最简与或表达式和最简或与表达式。不同类型的逻辑函数表达式，最简的定义也不同。</a:t>
            </a:r>
            <a:endParaRPr lang="zh-CN" altLang="zh-CN"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2"/>
          <p:cNvSpPr>
            <a:spLocks noGrp="1" noChangeArrowheads="1"/>
          </p:cNvSpPr>
          <p:nvPr>
            <p:ph type="title"/>
          </p:nvPr>
        </p:nvSpPr>
        <p:spPr/>
        <p:txBody>
          <a:bodyPr/>
          <a:lstStyle/>
          <a:p>
            <a:br>
              <a:rPr lang="en-US" altLang="zh-CN" dirty="0"/>
            </a:br>
            <a:r>
              <a:rPr lang="zh-CN" altLang="en-US" dirty="0"/>
              <a:t>　　函数的最简与或表达式必须满足的条件有</a:t>
            </a:r>
            <a:r>
              <a:rPr lang="en-US" altLang="zh-CN" dirty="0"/>
              <a:t>:</a:t>
            </a:r>
            <a:br>
              <a:rPr lang="en-US" altLang="zh-CN" dirty="0"/>
            </a:br>
            <a:r>
              <a:rPr lang="zh-CN" altLang="en-US" dirty="0"/>
              <a:t>　　</a:t>
            </a:r>
            <a:r>
              <a:rPr lang="en-US" altLang="zh-CN" dirty="0"/>
              <a:t>(1)</a:t>
            </a:r>
            <a:r>
              <a:rPr lang="zh-CN" altLang="en-US" dirty="0"/>
              <a:t>与项个数最少。</a:t>
            </a:r>
            <a:br>
              <a:rPr lang="zh-CN" altLang="en-US" dirty="0"/>
            </a:br>
            <a:r>
              <a:rPr lang="zh-CN" altLang="en-US" dirty="0"/>
              <a:t>　　</a:t>
            </a:r>
            <a:r>
              <a:rPr lang="en-US" altLang="zh-CN" dirty="0"/>
              <a:t>(2)</a:t>
            </a:r>
            <a:r>
              <a:rPr lang="zh-CN" altLang="en-US" dirty="0"/>
              <a:t>与项中变量的个数最少。</a:t>
            </a:r>
            <a:br>
              <a:rPr lang="zh-CN" altLang="en-US" dirty="0"/>
            </a:br>
            <a:r>
              <a:rPr lang="zh-CN" altLang="en-US" dirty="0"/>
              <a:t>　　函数的最简或与表达式必须满足的条件有</a:t>
            </a:r>
            <a:r>
              <a:rPr lang="en-US" altLang="zh-CN" dirty="0"/>
              <a:t>:</a:t>
            </a:r>
            <a:br>
              <a:rPr lang="en-US" altLang="zh-CN" dirty="0"/>
            </a:br>
            <a:r>
              <a:rPr lang="zh-CN" altLang="en-US" dirty="0"/>
              <a:t>　　</a:t>
            </a:r>
            <a:r>
              <a:rPr lang="en-US" altLang="zh-CN" dirty="0"/>
              <a:t>(1)</a:t>
            </a:r>
            <a:r>
              <a:rPr lang="zh-CN" altLang="en-US" dirty="0"/>
              <a:t>或项个数最少。</a:t>
            </a:r>
            <a:br>
              <a:rPr lang="zh-CN" altLang="en-US" dirty="0"/>
            </a:br>
            <a:r>
              <a:rPr lang="zh-CN" altLang="en-US" dirty="0"/>
              <a:t>　　</a:t>
            </a:r>
            <a:r>
              <a:rPr lang="en-US" altLang="zh-CN" dirty="0"/>
              <a:t>(2)</a:t>
            </a:r>
            <a:r>
              <a:rPr lang="zh-CN" altLang="en-US" dirty="0"/>
              <a:t>或项中变量的个数最少。</a:t>
            </a:r>
            <a:br>
              <a:rPr lang="zh-CN" altLang="en-US" dirty="0"/>
            </a:br>
            <a:r>
              <a:rPr lang="zh-CN" altLang="en-US" dirty="0"/>
              <a:t>　　常见的化简方法有公式法和卡诺图法两种。</a:t>
            </a:r>
            <a:endParaRPr lang="zh-CN" altLang="zh-CN" dirty="0"/>
          </a:p>
        </p:txBody>
      </p:sp>
      <p:sp>
        <p:nvSpPr>
          <p:cNvPr id="477187" name="Rectangle 3"/>
          <p:cNvSpPr>
            <a:spLocks noGrp="1" noChangeArrowheads="1"/>
          </p:cNvSpPr>
          <p:nvPr>
            <p:ph type="body" idx="1"/>
          </p:nvPr>
        </p:nvSpPr>
        <p:spPr/>
        <p:txBody>
          <a:bodyPr/>
          <a:lstStyle/>
          <a:p>
            <a:endParaRPr lang="zh-CN" altLang="zh-CN"/>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Rectangle 2"/>
          <p:cNvSpPr>
            <a:spLocks noGrp="1" noChangeArrowheads="1"/>
          </p:cNvSpPr>
          <p:nvPr>
            <p:ph type="title"/>
          </p:nvPr>
        </p:nvSpPr>
        <p:spPr/>
        <p:txBody>
          <a:bodyPr/>
          <a:lstStyle/>
          <a:p>
            <a:br>
              <a:rPr lang="en-US" altLang="zh-CN" dirty="0"/>
            </a:br>
            <a:r>
              <a:rPr lang="en-US" altLang="zh-CN" b="1" dirty="0"/>
              <a:t>1. 5. 1  </a:t>
            </a:r>
            <a:r>
              <a:rPr lang="zh-CN" altLang="en-US" b="1" dirty="0"/>
              <a:t>公式法化简</a:t>
            </a:r>
            <a:br>
              <a:rPr lang="zh-CN" altLang="en-US" b="1" dirty="0"/>
            </a:br>
            <a:r>
              <a:rPr lang="zh-CN" altLang="en-US" b="1" dirty="0"/>
              <a:t>　　</a:t>
            </a:r>
            <a:r>
              <a:rPr lang="zh-CN" altLang="en-US" dirty="0"/>
              <a:t>公式法化简逻辑函数，就是利用逻辑代数的基本公式，对函数进行消项、消因子等，以求得函数的最简表达式。常用方法有以下四种。</a:t>
            </a:r>
            <a:endParaRPr lang="zh-CN" altLang="zh-CN" dirty="0"/>
          </a:p>
        </p:txBody>
      </p:sp>
      <p:sp>
        <p:nvSpPr>
          <p:cNvPr id="478211" name="Rectangle 3"/>
          <p:cNvSpPr>
            <a:spLocks noGrp="1" noChangeArrowheads="1"/>
          </p:cNvSpPr>
          <p:nvPr>
            <p:ph type="body" idx="1"/>
          </p:nvPr>
        </p:nvSpPr>
        <p:spPr/>
        <p:txBody>
          <a:bodyPr/>
          <a:lstStyle/>
          <a:p>
            <a:endParaRPr lang="zh-CN" altLang="zh-CN"/>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79234" name="Rectangle 2"/>
              <p:cNvSpPr>
                <a:spLocks noGrp="1" noChangeArrowheads="1"/>
              </p:cNvSpPr>
              <p:nvPr>
                <p:ph type="title"/>
              </p:nvPr>
            </p:nvSpPr>
            <p:spPr/>
            <p:txBody>
              <a:bodyPr/>
              <a:lstStyle/>
              <a:p>
                <a:br>
                  <a:rPr lang="en-US" altLang="zh-CN" dirty="0"/>
                </a:br>
                <a:r>
                  <a:rPr lang="zh-CN" altLang="en-US" dirty="0"/>
                  <a:t>　　</a:t>
                </a:r>
                <a:r>
                  <a:rPr lang="en-US" altLang="zh-CN" b="1" dirty="0"/>
                  <a:t>1. </a:t>
                </a:r>
                <a:r>
                  <a:rPr lang="zh-CN" altLang="en-US" b="1" dirty="0"/>
                  <a:t>并项法</a:t>
                </a:r>
                <a:br>
                  <a:rPr lang="en-US" altLang="zh-CN" b="1" dirty="0"/>
                </a:br>
                <a:r>
                  <a:rPr lang="zh-CN" altLang="en-US" b="1" dirty="0"/>
                  <a:t>　　</a:t>
                </a:r>
                <a:r>
                  <a:rPr lang="zh-CN" altLang="en-US" dirty="0"/>
                  <a:t>利用公式 </a:t>
                </a:r>
                <a:r>
                  <a:rPr lang="en-US" altLang="zh-CN" dirty="0"/>
                  <a:t>AB+ </a:t>
                </a:r>
                <a14:m>
                  <m:oMath xmlns:m="http://schemas.openxmlformats.org/officeDocument/2006/math">
                    <m:acc>
                      <m:accPr>
                        <m:chr m:val="̅"/>
                        <m:ctrlPr>
                          <a:rPr lang="zh-CN" altLang="en-US" i="1" smtClean="0">
                            <a:latin typeface="Cambria Math" panose="02040503050406030204" pitchFamily="18" charset="0"/>
                          </a:rPr>
                        </m:ctrlPr>
                      </m:accPr>
                      <m:e>
                        <m:r>
                          <m:rPr>
                            <m:nor/>
                          </m:rPr>
                          <a:rPr lang="en-US" altLang="zh-CN" dirty="0"/>
                          <m:t>A</m:t>
                        </m:r>
                      </m:e>
                    </m:acc>
                  </m:oMath>
                </a14:m>
                <a:r>
                  <a:rPr lang="en-US" altLang="zh-CN" dirty="0"/>
                  <a:t>B=B </a:t>
                </a:r>
                <a:r>
                  <a:rPr lang="zh-CN" altLang="en-US" dirty="0"/>
                  <a:t>将两个与项合并为一个，消去其中的一个变量。</a:t>
                </a:r>
                <a:br>
                  <a:rPr lang="en-US" altLang="zh-CN" dirty="0"/>
                </a:br>
                <a:r>
                  <a:rPr lang="zh-CN" altLang="en-US" dirty="0"/>
                  <a:t>　　</a:t>
                </a:r>
                <a:r>
                  <a:rPr lang="en-US" altLang="zh-CN" b="1" dirty="0"/>
                  <a:t>【</a:t>
                </a:r>
                <a:r>
                  <a:rPr lang="zh-CN" altLang="en-US" b="1" dirty="0"/>
                  <a:t>例 </a:t>
                </a:r>
                <a:r>
                  <a:rPr lang="en-US" altLang="zh-CN" b="1" dirty="0"/>
                  <a:t>1.28 】 </a:t>
                </a:r>
                <a:r>
                  <a:rPr lang="zh-CN" altLang="en-US" dirty="0"/>
                  <a:t>求函数 </a:t>
                </a:r>
                <a:r>
                  <a:rPr lang="en-US" altLang="zh-CN" dirty="0"/>
                  <a:t>F=AB+</a:t>
                </a:r>
                <a14:m>
                  <m:oMath xmlns:m="http://schemas.openxmlformats.org/officeDocument/2006/math">
                    <m:r>
                      <m:rPr>
                        <m:nor/>
                      </m:rPr>
                      <a:rPr lang="en-US" altLang="zh-CN" dirty="0"/>
                      <m:t>A</m:t>
                    </m:r>
                    <m:acc>
                      <m:accPr>
                        <m:chr m:val="̅"/>
                        <m:ctrlPr>
                          <a:rPr lang="en-US" altLang="zh-CN" i="1">
                            <a:latin typeface="Cambria Math" panose="02040503050406030204" pitchFamily="18" charset="0"/>
                          </a:rPr>
                        </m:ctrlPr>
                      </m:accPr>
                      <m:e>
                        <m:r>
                          <m:rPr>
                            <m:nor/>
                          </m:rPr>
                          <a:rPr lang="en-US" altLang="zh-CN" dirty="0"/>
                          <m:t>B</m:t>
                        </m:r>
                      </m:e>
                    </m:acc>
                    <m:r>
                      <m:rPr>
                        <m:nor/>
                      </m:rPr>
                      <a:rPr lang="en-US" altLang="zh-CN" dirty="0"/>
                      <m:t>+</m:t>
                    </m:r>
                    <m:acc>
                      <m:accPr>
                        <m:chr m:val="̅"/>
                        <m:ctrlPr>
                          <a:rPr lang="en-US" altLang="zh-CN" i="1" smtClean="0">
                            <a:latin typeface="Cambria Math" panose="02040503050406030204" pitchFamily="18" charset="0"/>
                          </a:rPr>
                        </m:ctrlPr>
                      </m:accPr>
                      <m:e>
                        <m:r>
                          <m:rPr>
                            <m:nor/>
                          </m:rPr>
                          <a:rPr lang="en-US" altLang="zh-CN" dirty="0"/>
                          <m:t>A</m:t>
                        </m:r>
                      </m:e>
                    </m:acc>
                  </m:oMath>
                </a14:m>
                <a:r>
                  <a:rPr lang="en-US" altLang="zh-CN" dirty="0"/>
                  <a:t>B+ </a:t>
                </a:r>
                <a14:m>
                  <m:oMath xmlns:m="http://schemas.openxmlformats.org/officeDocument/2006/math">
                    <m:acc>
                      <m:accPr>
                        <m:chr m:val="̅"/>
                        <m:ctrlPr>
                          <a:rPr lang="en-US" altLang="zh-CN" i="1">
                            <a:latin typeface="Cambria Math" panose="02040503050406030204" pitchFamily="18" charset="0"/>
                          </a:rPr>
                        </m:ctrlPr>
                      </m:accPr>
                      <m:e>
                        <m:r>
                          <m:rPr>
                            <m:nor/>
                          </m:rPr>
                          <a:rPr lang="en-US" altLang="zh-CN" dirty="0"/>
                          <m:t>A</m:t>
                        </m:r>
                      </m:e>
                    </m:acc>
                    <m:acc>
                      <m:accPr>
                        <m:chr m:val="̅"/>
                        <m:ctrlPr>
                          <a:rPr lang="en-US" altLang="zh-CN" i="1">
                            <a:latin typeface="Cambria Math" panose="02040503050406030204" pitchFamily="18" charset="0"/>
                          </a:rPr>
                        </m:ctrlPr>
                      </m:accPr>
                      <m:e>
                        <m:r>
                          <m:rPr>
                            <m:nor/>
                          </m:rPr>
                          <a:rPr lang="en-US" altLang="zh-CN" dirty="0"/>
                          <m:t>B</m:t>
                        </m:r>
                      </m:e>
                    </m:acc>
                  </m:oMath>
                </a14:m>
                <a:r>
                  <a:rPr lang="en-US" altLang="zh-CN" dirty="0"/>
                  <a:t> </a:t>
                </a:r>
                <a:r>
                  <a:rPr lang="zh-CN" altLang="en-US" dirty="0"/>
                  <a:t>的最简与或表达式。</a:t>
                </a:r>
                <a:br>
                  <a:rPr lang="en-US" altLang="zh-CN" dirty="0"/>
                </a:br>
                <a:r>
                  <a:rPr lang="zh-CN" altLang="en-US" dirty="0"/>
                  <a:t>　　</a:t>
                </a:r>
                <a:r>
                  <a:rPr lang="zh-CN" altLang="en-US" b="1" dirty="0"/>
                  <a:t>解</a:t>
                </a:r>
                <a:endParaRPr lang="zh-CN" altLang="zh-CN" b="1" dirty="0"/>
              </a:p>
            </p:txBody>
          </p:sp>
        </mc:Choice>
        <mc:Fallback xmlns="">
          <p:sp>
            <p:nvSpPr>
              <p:cNvPr id="479234" name="Rectangle 2"/>
              <p:cNvSpPr>
                <a:spLocks noGrp="1" noRot="1" noChangeAspect="1" noMove="1" noResize="1" noEditPoints="1" noAdjustHandles="1" noChangeArrowheads="1" noChangeShapeType="1" noTextEdit="1"/>
              </p:cNvSpPr>
              <p:nvPr>
                <p:ph type="title"/>
              </p:nvPr>
            </p:nvSpPr>
            <p:spPr>
              <a:blipFill rotWithShape="1">
                <a:blip r:embed="rId2"/>
                <a:stretch>
                  <a:fillRect l="-1202"/>
                </a:stretch>
              </a:blipFill>
            </p:spPr>
            <p:txBody>
              <a:bodyPr/>
              <a:lstStyle/>
              <a:p>
                <a:r>
                  <a:rPr lang="zh-CN" altLang="en-US">
                    <a:noFill/>
                  </a:rPr>
                  <a:t> </a:t>
                </a:r>
              </a:p>
            </p:txBody>
          </p:sp>
        </mc:Fallback>
      </mc:AlternateContent>
      <p:sp>
        <p:nvSpPr>
          <p:cNvPr id="479235" name="Rectangle 3"/>
          <p:cNvSpPr>
            <a:spLocks noGrp="1" noChangeArrowheads="1"/>
          </p:cNvSpPr>
          <p:nvPr>
            <p:ph type="body" idx="1"/>
          </p:nvPr>
        </p:nvSpPr>
        <p:spPr/>
        <p:txBody>
          <a:bodyPr/>
          <a:lstStyle/>
          <a:p>
            <a:endParaRPr lang="zh-CN" altLang="zh-CN"/>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7784" y="3501008"/>
            <a:ext cx="4127569" cy="1555316"/>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2"/>
          <p:cNvSpPr>
            <a:spLocks noGrp="1" noChangeArrowheads="1"/>
          </p:cNvSpPr>
          <p:nvPr>
            <p:ph type="title"/>
          </p:nvPr>
        </p:nvSpPr>
        <p:spPr/>
        <p:txBody>
          <a:bodyPr/>
          <a:lstStyle/>
          <a:p>
            <a:br>
              <a:rPr lang="en-US" altLang="zh-CN" dirty="0"/>
            </a:br>
            <a:r>
              <a:rPr lang="zh-CN" altLang="en-US" dirty="0"/>
              <a:t>　　</a:t>
            </a:r>
            <a:r>
              <a:rPr lang="en-US" altLang="zh-CN" b="1" dirty="0"/>
              <a:t>2. </a:t>
            </a:r>
            <a:r>
              <a:rPr lang="zh-CN" altLang="en-US" b="1" dirty="0"/>
              <a:t>吸收法</a:t>
            </a:r>
            <a:br>
              <a:rPr lang="en-US" altLang="zh-CN" b="1" dirty="0"/>
            </a:br>
            <a:r>
              <a:rPr lang="zh-CN" altLang="en-US" b="1" dirty="0"/>
              <a:t>　　</a:t>
            </a:r>
            <a:r>
              <a:rPr lang="zh-CN" altLang="en-US" dirty="0"/>
              <a:t>利用公式 </a:t>
            </a:r>
            <a:r>
              <a:rPr lang="en-US" altLang="zh-CN" dirty="0"/>
              <a:t>A+AB=A </a:t>
            </a:r>
            <a:r>
              <a:rPr lang="zh-CN" altLang="en-US" dirty="0"/>
              <a:t>吸收多余的与项。</a:t>
            </a:r>
            <a:br>
              <a:rPr lang="en-US" altLang="zh-CN" dirty="0"/>
            </a:br>
            <a:r>
              <a:rPr lang="zh-CN" altLang="en-US" dirty="0"/>
              <a:t>　　</a:t>
            </a:r>
            <a:r>
              <a:rPr lang="en-US" altLang="zh-CN" b="1" dirty="0"/>
              <a:t>【</a:t>
            </a:r>
            <a:r>
              <a:rPr lang="zh-CN" altLang="en-US" b="1" dirty="0"/>
              <a:t>例 </a:t>
            </a:r>
            <a:r>
              <a:rPr lang="en-US" altLang="zh-CN" b="1" dirty="0"/>
              <a:t>1.29 】 </a:t>
            </a:r>
            <a:r>
              <a:rPr lang="zh-CN" altLang="en-US" dirty="0"/>
              <a:t>求函数 </a:t>
            </a:r>
            <a:r>
              <a:rPr lang="en-US" altLang="zh-CN" dirty="0"/>
              <a:t>F= ( A+AB+ABC )( A+B+C )</a:t>
            </a:r>
            <a:r>
              <a:rPr lang="zh-CN" altLang="en-US" dirty="0"/>
              <a:t>的最简与或表达式。</a:t>
            </a:r>
            <a:br>
              <a:rPr lang="en-US" altLang="zh-CN" dirty="0"/>
            </a:br>
            <a:r>
              <a:rPr lang="zh-CN" altLang="en-US" dirty="0"/>
              <a:t>　　</a:t>
            </a:r>
            <a:r>
              <a:rPr lang="zh-CN" altLang="en-US" b="1" dirty="0"/>
              <a:t>解</a:t>
            </a:r>
            <a:endParaRPr lang="zh-CN" altLang="zh-CN" b="1" dirty="0"/>
          </a:p>
        </p:txBody>
      </p:sp>
      <p:sp>
        <p:nvSpPr>
          <p:cNvPr id="480259"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9354" y="3068960"/>
            <a:ext cx="4633619" cy="214875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p:txBody>
          <a:bodyPr/>
          <a:lstStyle/>
          <a:p>
            <a:br>
              <a:rPr lang="en-US" altLang="zh-CN" dirty="0"/>
            </a:br>
            <a:r>
              <a:rPr lang="zh-CN" altLang="en-US" dirty="0"/>
              <a:t>　　进行小数部分转换时，先将十进制小数乘以 </a:t>
            </a:r>
            <a:r>
              <a:rPr lang="en-US" altLang="zh-CN" dirty="0"/>
              <a:t>2 </a:t>
            </a:r>
            <a:r>
              <a:rPr lang="zh-CN" altLang="en-US" dirty="0"/>
              <a:t>，积的整数作为相应的二进制小数，再对积的小数部分乘以 </a:t>
            </a:r>
            <a:r>
              <a:rPr lang="en-US" altLang="zh-CN" dirty="0"/>
              <a:t>2 </a:t>
            </a:r>
            <a:r>
              <a:rPr lang="zh-CN" altLang="en-US" dirty="0"/>
              <a:t>。如此类推，直至小数部分为 </a:t>
            </a:r>
            <a:r>
              <a:rPr lang="en-US" altLang="zh-CN" dirty="0"/>
              <a:t>0 </a:t>
            </a:r>
            <a:r>
              <a:rPr lang="zh-CN" altLang="en-US" dirty="0"/>
              <a:t>，或按精度要求确定小数位数。第一次积的整数为二进制小数的最高有效位，最后一次积的整数为二进制小数的最低有效位。</a:t>
            </a:r>
            <a:endParaRPr lang="zh-CN" altLang="zh-CN" dirty="0"/>
          </a:p>
        </p:txBody>
      </p:sp>
      <p:sp>
        <p:nvSpPr>
          <p:cNvPr id="371715" name="Rectangle 3"/>
          <p:cNvSpPr>
            <a:spLocks noGrp="1" noChangeArrowheads="1"/>
          </p:cNvSpPr>
          <p:nvPr>
            <p:ph type="body" idx="1"/>
          </p:nvPr>
        </p:nvSpPr>
        <p:spPr/>
        <p:txBody>
          <a:bodyPr/>
          <a:lstStyle/>
          <a:p>
            <a:endParaRPr lang="zh-CN" altLang="zh-CN"/>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81282" name="Rectangle 2"/>
              <p:cNvSpPr>
                <a:spLocks noGrp="1" noChangeArrowheads="1"/>
              </p:cNvSpPr>
              <p:nvPr>
                <p:ph type="title"/>
              </p:nvPr>
            </p:nvSpPr>
            <p:spPr/>
            <p:txBody>
              <a:bodyPr/>
              <a:lstStyle/>
              <a:p>
                <a:br>
                  <a:rPr lang="en-US" altLang="zh-CN" dirty="0"/>
                </a:br>
                <a:r>
                  <a:rPr lang="zh-CN" altLang="en-US" dirty="0"/>
                  <a:t>　　</a:t>
                </a:r>
                <a:r>
                  <a:rPr lang="zh-CN" altLang="en-US" b="1" dirty="0"/>
                  <a:t> </a:t>
                </a:r>
                <a:r>
                  <a:rPr lang="en-US" altLang="zh-CN" b="1" dirty="0"/>
                  <a:t>3. </a:t>
                </a:r>
                <a:r>
                  <a:rPr lang="zh-CN" altLang="en-US" b="1" dirty="0"/>
                  <a:t>消去法</a:t>
                </a:r>
                <a:br>
                  <a:rPr lang="zh-CN" altLang="en-US" b="1" dirty="0"/>
                </a:br>
                <a:r>
                  <a:rPr lang="zh-CN" altLang="en-US" b="1" dirty="0"/>
                  <a:t>　　</a:t>
                </a:r>
                <a:r>
                  <a:rPr lang="zh-CN" altLang="en-US" dirty="0"/>
                  <a:t>利用公式 </a:t>
                </a:r>
                <a:r>
                  <a:rPr lang="en-US" altLang="zh-CN" dirty="0"/>
                  <a:t>A+</a:t>
                </a:r>
                <a14:m>
                  <m:oMath xmlns:m="http://schemas.openxmlformats.org/officeDocument/2006/math">
                    <m:acc>
                      <m:accPr>
                        <m:chr m:val="̅"/>
                        <m:ctrlPr>
                          <a:rPr lang="en-US" altLang="zh-CN" i="1" smtClean="0">
                            <a:latin typeface="Cambria Math" panose="02040503050406030204" pitchFamily="18" charset="0"/>
                          </a:rPr>
                        </m:ctrlPr>
                      </m:accPr>
                      <m:e>
                        <m:r>
                          <m:rPr>
                            <m:nor/>
                          </m:rPr>
                          <a:rPr lang="en-US" altLang="zh-CN" dirty="0"/>
                          <m:t>A</m:t>
                        </m:r>
                      </m:e>
                    </m:acc>
                  </m:oMath>
                </a14:m>
                <a:r>
                  <a:rPr lang="en-US" altLang="zh-CN" dirty="0"/>
                  <a:t>B=A+B </a:t>
                </a:r>
                <a:r>
                  <a:rPr lang="zh-CN" altLang="en-US" dirty="0"/>
                  <a:t>消去与项多余的因子。</a:t>
                </a:r>
                <a:br>
                  <a:rPr lang="zh-CN" altLang="en-US" dirty="0"/>
                </a:br>
                <a:r>
                  <a:rPr lang="zh-CN" altLang="en-US" dirty="0"/>
                  <a:t>　　</a:t>
                </a:r>
                <a:r>
                  <a:rPr lang="en-US" altLang="zh-CN" b="1" dirty="0"/>
                  <a:t>【</a:t>
                </a:r>
                <a:r>
                  <a:rPr lang="zh-CN" altLang="en-US" b="1" dirty="0"/>
                  <a:t>例 </a:t>
                </a:r>
                <a:r>
                  <a:rPr lang="en-US" altLang="zh-CN" b="1" dirty="0"/>
                  <a:t>1.30 】 </a:t>
                </a:r>
                <a:r>
                  <a:rPr lang="zh-CN" altLang="en-US" dirty="0"/>
                  <a:t>求函数 </a:t>
                </a:r>
                <a:r>
                  <a:rPr lang="en-US" altLang="zh-CN" dirty="0"/>
                  <a:t>F=AB+</a:t>
                </a:r>
                <a14:m>
                  <m:oMath xmlns:m="http://schemas.openxmlformats.org/officeDocument/2006/math">
                    <m:acc>
                      <m:accPr>
                        <m:chr m:val="̅"/>
                        <m:ctrlPr>
                          <a:rPr lang="en-US" altLang="zh-CN" i="1">
                            <a:latin typeface="Cambria Math" panose="02040503050406030204" pitchFamily="18" charset="0"/>
                          </a:rPr>
                        </m:ctrlPr>
                      </m:accPr>
                      <m:e>
                        <m:r>
                          <m:rPr>
                            <m:nor/>
                          </m:rPr>
                          <a:rPr lang="en-US" altLang="zh-CN" dirty="0"/>
                          <m:t>A</m:t>
                        </m:r>
                      </m:e>
                    </m:acc>
                  </m:oMath>
                </a14:m>
                <a:r>
                  <a:rPr lang="en-US" altLang="zh-CN" dirty="0"/>
                  <a:t>C+</a:t>
                </a:r>
                <a14:m>
                  <m:oMath xmlns:m="http://schemas.openxmlformats.org/officeDocument/2006/math">
                    <m:acc>
                      <m:accPr>
                        <m:chr m:val="̅"/>
                        <m:ctrlPr>
                          <a:rPr lang="en-US" altLang="zh-CN" i="1" smtClean="0">
                            <a:latin typeface="Cambria Math" panose="02040503050406030204" pitchFamily="18" charset="0"/>
                          </a:rPr>
                        </m:ctrlPr>
                      </m:accPr>
                      <m:e>
                        <m:r>
                          <m:rPr>
                            <m:nor/>
                          </m:rPr>
                          <a:rPr lang="en-US" altLang="zh-CN" dirty="0"/>
                          <m:t>B</m:t>
                        </m:r>
                      </m:e>
                    </m:acc>
                  </m:oMath>
                </a14:m>
                <a:r>
                  <a:rPr lang="en-US" altLang="zh-CN" dirty="0"/>
                  <a:t>C+</a:t>
                </a:r>
                <a14:m>
                  <m:oMath xmlns:m="http://schemas.openxmlformats.org/officeDocument/2006/math">
                    <m:acc>
                      <m:accPr>
                        <m:chr m:val="̅"/>
                        <m:ctrlPr>
                          <a:rPr lang="en-US" altLang="zh-CN" i="1">
                            <a:latin typeface="Cambria Math" panose="02040503050406030204" pitchFamily="18" charset="0"/>
                          </a:rPr>
                        </m:ctrlPr>
                      </m:accPr>
                      <m:e>
                        <m:r>
                          <m:rPr>
                            <m:nor/>
                          </m:rPr>
                          <a:rPr lang="en-US" altLang="zh-CN" dirty="0"/>
                          <m:t>C</m:t>
                        </m:r>
                      </m:e>
                    </m:acc>
                  </m:oMath>
                </a14:m>
                <a:r>
                  <a:rPr lang="en-US" altLang="zh-CN" dirty="0"/>
                  <a:t>D+</a:t>
                </a:r>
                <a14:m>
                  <m:oMath xmlns:m="http://schemas.openxmlformats.org/officeDocument/2006/math">
                    <m:acc>
                      <m:accPr>
                        <m:chr m:val="̅"/>
                        <m:ctrlPr>
                          <a:rPr lang="en-US" altLang="zh-CN" i="1" dirty="0" smtClean="0">
                            <a:latin typeface="Cambria Math" panose="02040503050406030204" pitchFamily="18" charset="0"/>
                          </a:rPr>
                        </m:ctrlPr>
                      </m:accPr>
                      <m:e>
                        <m:r>
                          <a:rPr lang="en-US" altLang="zh-CN" i="1" dirty="0">
                            <a:latin typeface="Cambria Math"/>
                          </a:rPr>
                          <m:t>𝐷</m:t>
                        </m:r>
                      </m:e>
                    </m:acc>
                  </m:oMath>
                </a14:m>
                <a:r>
                  <a:rPr lang="en-US" altLang="zh-CN" dirty="0"/>
                  <a:t> </a:t>
                </a:r>
                <a:r>
                  <a:rPr lang="zh-CN" altLang="en-US" dirty="0"/>
                  <a:t>的最简与或表达式。</a:t>
                </a:r>
                <a:br>
                  <a:rPr lang="zh-CN" altLang="en-US" dirty="0"/>
                </a:br>
                <a:r>
                  <a:rPr lang="zh-CN" altLang="en-US" dirty="0"/>
                  <a:t>　　</a:t>
                </a:r>
                <a:r>
                  <a:rPr lang="zh-CN" altLang="en-US" b="1" dirty="0"/>
                  <a:t>解</a:t>
                </a:r>
                <a:endParaRPr lang="zh-CN" altLang="zh-CN" b="1" dirty="0"/>
              </a:p>
            </p:txBody>
          </p:sp>
        </mc:Choice>
        <mc:Fallback xmlns="">
          <p:sp>
            <p:nvSpPr>
              <p:cNvPr id="481282" name="Rectangle 2"/>
              <p:cNvSpPr>
                <a:spLocks noGrp="1" noRot="1" noChangeAspect="1" noMove="1" noResize="1" noEditPoints="1" noAdjustHandles="1" noChangeArrowheads="1" noChangeShapeType="1" noTextEdit="1"/>
              </p:cNvSpPr>
              <p:nvPr>
                <p:ph type="title"/>
              </p:nvPr>
            </p:nvSpPr>
            <p:spPr>
              <a:blipFill rotWithShape="1">
                <a:blip r:embed="rId2"/>
                <a:stretch>
                  <a:fillRect l="-1202"/>
                </a:stretch>
              </a:blipFill>
            </p:spPr>
            <p:txBody>
              <a:bodyPr/>
              <a:lstStyle/>
              <a:p>
                <a:r>
                  <a:rPr lang="zh-CN" altLang="en-US">
                    <a:noFill/>
                  </a:rPr>
                  <a:t> </a:t>
                </a:r>
              </a:p>
            </p:txBody>
          </p:sp>
        </mc:Fallback>
      </mc:AlternateContent>
      <p:sp>
        <p:nvSpPr>
          <p:cNvPr id="481283"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9792" y="2996952"/>
            <a:ext cx="4247390" cy="2340398"/>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82306" name="Rectangle 2"/>
              <p:cNvSpPr>
                <a:spLocks noGrp="1" noChangeArrowheads="1"/>
              </p:cNvSpPr>
              <p:nvPr>
                <p:ph type="title"/>
              </p:nvPr>
            </p:nvSpPr>
            <p:spPr/>
            <p:txBody>
              <a:bodyPr/>
              <a:lstStyle/>
              <a:p>
                <a:br>
                  <a:rPr lang="en-US" altLang="zh-CN" dirty="0"/>
                </a:br>
                <a:r>
                  <a:rPr lang="zh-CN" altLang="en-US" dirty="0"/>
                  <a:t>　　</a:t>
                </a:r>
                <a:r>
                  <a:rPr lang="en-US" altLang="zh-CN" b="1" dirty="0"/>
                  <a:t>4. </a:t>
                </a:r>
                <a:r>
                  <a:rPr lang="zh-CN" altLang="en-US" b="1" dirty="0"/>
                  <a:t>配项消项法</a:t>
                </a:r>
                <a:br>
                  <a:rPr lang="zh-CN" altLang="en-US" b="1" dirty="0"/>
                </a:br>
                <a:r>
                  <a:rPr lang="zh-CN" altLang="en-US" b="1" dirty="0"/>
                  <a:t>　　</a:t>
                </a:r>
                <a:r>
                  <a:rPr lang="zh-CN" altLang="en-US" dirty="0"/>
                  <a:t>利用公式 </a:t>
                </a:r>
                <a:r>
                  <a:rPr lang="en-US" altLang="zh-CN" dirty="0"/>
                  <a:t>AB+ </a:t>
                </a:r>
                <a14:m>
                  <m:oMath xmlns:m="http://schemas.openxmlformats.org/officeDocument/2006/math">
                    <m:acc>
                      <m:accPr>
                        <m:chr m:val="̅"/>
                        <m:ctrlPr>
                          <a:rPr lang="en-US" altLang="zh-CN" i="1" smtClean="0">
                            <a:latin typeface="Cambria Math" panose="02040503050406030204" pitchFamily="18" charset="0"/>
                          </a:rPr>
                        </m:ctrlPr>
                      </m:accPr>
                      <m:e>
                        <m:r>
                          <m:rPr>
                            <m:nor/>
                          </m:rPr>
                          <a:rPr lang="en-US" altLang="zh-CN" dirty="0"/>
                          <m:t>A</m:t>
                        </m:r>
                      </m:e>
                    </m:acc>
                  </m:oMath>
                </a14:m>
                <a:r>
                  <a:rPr lang="en-US" altLang="zh-CN" dirty="0"/>
                  <a:t>C=AB+ </a:t>
                </a:r>
                <a14:m>
                  <m:oMath xmlns:m="http://schemas.openxmlformats.org/officeDocument/2006/math">
                    <m:acc>
                      <m:accPr>
                        <m:chr m:val="̅"/>
                        <m:ctrlPr>
                          <a:rPr lang="en-US" altLang="zh-CN" i="1">
                            <a:latin typeface="Cambria Math" panose="02040503050406030204" pitchFamily="18" charset="0"/>
                          </a:rPr>
                        </m:ctrlPr>
                      </m:accPr>
                      <m:e>
                        <m:r>
                          <m:rPr>
                            <m:nor/>
                          </m:rPr>
                          <a:rPr lang="en-US" altLang="zh-CN" dirty="0"/>
                          <m:t>A</m:t>
                        </m:r>
                      </m:e>
                    </m:acc>
                  </m:oMath>
                </a14:m>
                <a:r>
                  <a:rPr lang="en-US" altLang="zh-CN" dirty="0"/>
                  <a:t>C+BC </a:t>
                </a:r>
                <a:r>
                  <a:rPr lang="zh-CN" altLang="en-US" dirty="0"/>
                  <a:t>进行配项，以消去更多的与项。</a:t>
                </a:r>
                <a:br>
                  <a:rPr lang="zh-CN" altLang="en-US" dirty="0"/>
                </a:br>
                <a:r>
                  <a:rPr lang="zh-CN" altLang="en-US" dirty="0"/>
                  <a:t>　　</a:t>
                </a:r>
                <a:r>
                  <a:rPr lang="en-US" altLang="zh-CN" b="1" dirty="0"/>
                  <a:t>【</a:t>
                </a:r>
                <a:r>
                  <a:rPr lang="zh-CN" altLang="en-US" b="1" dirty="0"/>
                  <a:t>例 </a:t>
                </a:r>
                <a:r>
                  <a:rPr lang="en-US" altLang="zh-CN" b="1" dirty="0"/>
                  <a:t>1.31 】 </a:t>
                </a:r>
                <a:r>
                  <a:rPr lang="zh-CN" altLang="en-US" dirty="0"/>
                  <a:t>求函数 </a:t>
                </a:r>
                <a:r>
                  <a:rPr lang="en-US" altLang="zh-CN" dirty="0"/>
                  <a:t>F=A </a:t>
                </a:r>
                <a14:m>
                  <m:oMath xmlns:m="http://schemas.openxmlformats.org/officeDocument/2006/math">
                    <m:acc>
                      <m:accPr>
                        <m:chr m:val="̅"/>
                        <m:ctrlPr>
                          <a:rPr lang="en-US" altLang="zh-CN" i="1">
                            <a:latin typeface="Cambria Math" panose="02040503050406030204" pitchFamily="18" charset="0"/>
                          </a:rPr>
                        </m:ctrlPr>
                      </m:accPr>
                      <m:e>
                        <m:r>
                          <m:rPr>
                            <m:nor/>
                          </m:rPr>
                          <a:rPr lang="en-US" altLang="zh-CN" dirty="0"/>
                          <m:t>B</m:t>
                        </m:r>
                      </m:e>
                    </m:acc>
                  </m:oMath>
                </a14:m>
                <a:r>
                  <a:rPr lang="en-US" altLang="zh-CN" dirty="0"/>
                  <a:t> +BD+D </a:t>
                </a:r>
                <a14:m>
                  <m:oMath xmlns:m="http://schemas.openxmlformats.org/officeDocument/2006/math">
                    <m:acc>
                      <m:accPr>
                        <m:chr m:val="̅"/>
                        <m:ctrlPr>
                          <a:rPr lang="en-US" altLang="zh-CN" i="1">
                            <a:latin typeface="Cambria Math" panose="02040503050406030204" pitchFamily="18" charset="0"/>
                          </a:rPr>
                        </m:ctrlPr>
                      </m:accPr>
                      <m:e>
                        <m:r>
                          <m:rPr>
                            <m:nor/>
                          </m:rPr>
                          <a:rPr lang="en-US" altLang="zh-CN" dirty="0"/>
                          <m:t>A</m:t>
                        </m:r>
                      </m:e>
                    </m:acc>
                  </m:oMath>
                </a14:m>
                <a:r>
                  <a:rPr lang="en-US" altLang="zh-CN" dirty="0"/>
                  <a:t> +DCE </a:t>
                </a:r>
                <a:r>
                  <a:rPr lang="zh-CN" altLang="en-US" dirty="0"/>
                  <a:t>的最简与或表达式。</a:t>
                </a:r>
                <a:br>
                  <a:rPr lang="zh-CN" altLang="en-US" dirty="0"/>
                </a:br>
                <a:r>
                  <a:rPr lang="zh-CN" altLang="en-US" dirty="0"/>
                  <a:t>　　</a:t>
                </a:r>
                <a:r>
                  <a:rPr lang="zh-CN" altLang="en-US" b="1" dirty="0"/>
                  <a:t>解</a:t>
                </a:r>
                <a:r>
                  <a:rPr lang="zh-CN" altLang="en-US" dirty="0"/>
                  <a:t> </a:t>
                </a:r>
                <a:endParaRPr lang="zh-CN" altLang="zh-CN" dirty="0"/>
              </a:p>
            </p:txBody>
          </p:sp>
        </mc:Choice>
        <mc:Fallback xmlns="">
          <p:sp>
            <p:nvSpPr>
              <p:cNvPr id="482306" name="Rectangle 2"/>
              <p:cNvSpPr>
                <a:spLocks noGrp="1" noRot="1" noChangeAspect="1" noMove="1" noResize="1" noEditPoints="1" noAdjustHandles="1" noChangeArrowheads="1" noChangeShapeType="1" noTextEdit="1"/>
              </p:cNvSpPr>
              <p:nvPr>
                <p:ph type="title"/>
              </p:nvPr>
            </p:nvSpPr>
            <p:spPr>
              <a:blipFill rotWithShape="1">
                <a:blip r:embed="rId2"/>
                <a:stretch>
                  <a:fillRect l="-1202"/>
                </a:stretch>
              </a:blipFill>
            </p:spPr>
            <p:txBody>
              <a:bodyPr/>
              <a:lstStyle/>
              <a:p>
                <a:r>
                  <a:rPr lang="zh-CN" altLang="en-US">
                    <a:noFill/>
                  </a:rPr>
                  <a:t> </a:t>
                </a:r>
              </a:p>
            </p:txBody>
          </p:sp>
        </mc:Fallback>
      </mc:AlternateContent>
      <p:sp>
        <p:nvSpPr>
          <p:cNvPr id="482307"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768" y="3435421"/>
            <a:ext cx="4727226" cy="1937793"/>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Rectangle 2"/>
          <p:cNvSpPr>
            <a:spLocks noGrp="1" noChangeArrowheads="1"/>
          </p:cNvSpPr>
          <p:nvPr>
            <p:ph type="title"/>
          </p:nvPr>
        </p:nvSpPr>
        <p:spPr/>
        <p:txBody>
          <a:bodyPr/>
          <a:lstStyle/>
          <a:p>
            <a:endParaRPr lang="zh-CN" altLang="zh-CN" dirty="0"/>
          </a:p>
        </p:txBody>
      </p:sp>
      <p:sp>
        <p:nvSpPr>
          <p:cNvPr id="483331"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1196752"/>
            <a:ext cx="7767249" cy="3384376"/>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Rectangle 2"/>
          <p:cNvSpPr>
            <a:spLocks noGrp="1" noChangeArrowheads="1"/>
          </p:cNvSpPr>
          <p:nvPr>
            <p:ph type="title"/>
          </p:nvPr>
        </p:nvSpPr>
        <p:spPr/>
        <p:txBody>
          <a:bodyPr/>
          <a:lstStyle/>
          <a:p>
            <a:br>
              <a:rPr lang="en-US" altLang="zh-CN" dirty="0"/>
            </a:br>
            <a:r>
              <a:rPr lang="en-US" altLang="zh-CN" b="1" dirty="0"/>
              <a:t>1. 5. 2  </a:t>
            </a:r>
            <a:r>
              <a:rPr lang="zh-CN" altLang="en-US" b="1" dirty="0"/>
              <a:t>卡诺图法化简</a:t>
            </a:r>
            <a:br>
              <a:rPr lang="zh-CN" altLang="en-US" b="1" dirty="0"/>
            </a:br>
            <a:r>
              <a:rPr lang="zh-CN" altLang="en-US" b="1" dirty="0"/>
              <a:t>　　</a:t>
            </a:r>
            <a:r>
              <a:rPr lang="en-US" altLang="zh-CN" b="1" dirty="0"/>
              <a:t>1. </a:t>
            </a:r>
            <a:r>
              <a:rPr lang="zh-CN" altLang="en-US" b="1" dirty="0"/>
              <a:t>用卡诺图化简法求函数的最简与或表达式</a:t>
            </a:r>
            <a:br>
              <a:rPr lang="zh-CN" altLang="en-US" b="1" dirty="0"/>
            </a:br>
            <a:r>
              <a:rPr lang="zh-CN" altLang="en-US" b="1" dirty="0"/>
              <a:t>　　</a:t>
            </a:r>
            <a:r>
              <a:rPr lang="en-US" altLang="zh-CN" dirty="0"/>
              <a:t>1 )</a:t>
            </a:r>
            <a:r>
              <a:rPr lang="zh-CN" altLang="en-US" dirty="0"/>
              <a:t>卡诺图的相邻性</a:t>
            </a:r>
            <a:br>
              <a:rPr lang="zh-CN" altLang="en-US" dirty="0"/>
            </a:br>
            <a:r>
              <a:rPr lang="zh-CN" altLang="en-US" dirty="0"/>
              <a:t>　　最小项的相邻性定义</a:t>
            </a:r>
            <a:r>
              <a:rPr lang="en-US" altLang="zh-CN" dirty="0"/>
              <a:t>:</a:t>
            </a:r>
            <a:r>
              <a:rPr lang="zh-CN" altLang="en-US" dirty="0"/>
              <a:t>两个最小项，如果只有一个变量的形式不同</a:t>
            </a:r>
            <a:r>
              <a:rPr lang="en-US" altLang="zh-CN" dirty="0"/>
              <a:t>(</a:t>
            </a:r>
            <a:r>
              <a:rPr lang="zh-CN" altLang="en-US" dirty="0"/>
              <a:t>在一个最小项中以原变量出现，在另一个最小项中以反变量出现</a:t>
            </a:r>
            <a:r>
              <a:rPr lang="en-US" altLang="zh-CN" dirty="0"/>
              <a:t>)</a:t>
            </a:r>
            <a:r>
              <a:rPr lang="zh-CN" altLang="en-US" dirty="0"/>
              <a:t>，其余变量的形式都不变，则称这两个最小项是逻辑相邻的。</a:t>
            </a:r>
            <a:endParaRPr lang="zh-CN" altLang="zh-CN" dirty="0"/>
          </a:p>
        </p:txBody>
      </p:sp>
      <p:sp>
        <p:nvSpPr>
          <p:cNvPr id="484355" name="Rectangle 3"/>
          <p:cNvSpPr>
            <a:spLocks noGrp="1" noChangeArrowheads="1"/>
          </p:cNvSpPr>
          <p:nvPr>
            <p:ph type="body" idx="1"/>
          </p:nvPr>
        </p:nvSpPr>
        <p:spPr/>
        <p:txBody>
          <a:bodyPr/>
          <a:lstStyle/>
          <a:p>
            <a:endParaRPr lang="zh-CN" altLang="zh-CN"/>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Rectangle 2"/>
          <p:cNvSpPr>
            <a:spLocks noGrp="1" noChangeArrowheads="1"/>
          </p:cNvSpPr>
          <p:nvPr>
            <p:ph type="title"/>
          </p:nvPr>
        </p:nvSpPr>
        <p:spPr/>
        <p:txBody>
          <a:bodyPr/>
          <a:lstStyle/>
          <a:p>
            <a:br>
              <a:rPr lang="en-US" altLang="zh-CN" dirty="0"/>
            </a:br>
            <a:r>
              <a:rPr lang="zh-CN" altLang="en-US" dirty="0"/>
              <a:t>　　卡诺图的相邻性判别</a:t>
            </a:r>
            <a:r>
              <a:rPr lang="en-US" altLang="zh-CN" dirty="0"/>
              <a:t>:</a:t>
            </a:r>
            <a:r>
              <a:rPr lang="zh-CN" altLang="en-US" dirty="0"/>
              <a:t>在卡诺图的两个方格中，如果只有一个变量的取值不同</a:t>
            </a:r>
            <a:r>
              <a:rPr lang="en-US" altLang="zh-CN" dirty="0"/>
              <a:t>(</a:t>
            </a:r>
            <a:r>
              <a:rPr lang="zh-CN" altLang="en-US" dirty="0"/>
              <a:t>在一个方格中取 </a:t>
            </a:r>
            <a:r>
              <a:rPr lang="en-US" altLang="zh-CN" dirty="0"/>
              <a:t>1 </a:t>
            </a:r>
            <a:r>
              <a:rPr lang="zh-CN" altLang="en-US" dirty="0"/>
              <a:t>，在另一个方格中取 </a:t>
            </a:r>
            <a:r>
              <a:rPr lang="en-US" altLang="zh-CN" dirty="0"/>
              <a:t>0 )</a:t>
            </a:r>
            <a:r>
              <a:rPr lang="zh-CN" altLang="en-US" dirty="0"/>
              <a:t>，其余变量的取值都不变，则这两个方格对应的最小项是逻辑相邻的。</a:t>
            </a:r>
            <a:br>
              <a:rPr lang="zh-CN" altLang="en-US" dirty="0"/>
            </a:br>
            <a:r>
              <a:rPr lang="zh-CN" altLang="en-US" dirty="0"/>
              <a:t>　　在卡诺图中，由于变量取值按循环码排列，使得几何相邻的方格对应的最小项是逻辑相邻的。具体而言就是</a:t>
            </a:r>
            <a:r>
              <a:rPr lang="en-US" altLang="zh-CN" dirty="0"/>
              <a:t>:</a:t>
            </a:r>
            <a:r>
              <a:rPr lang="zh-CN" altLang="en-US" dirty="0"/>
              <a:t>每一方格和上、下、左、右四边紧靠它的方格相邻</a:t>
            </a:r>
            <a:r>
              <a:rPr lang="en-US" altLang="zh-CN" dirty="0"/>
              <a:t>;</a:t>
            </a:r>
            <a:r>
              <a:rPr lang="zh-CN" altLang="en-US" dirty="0"/>
              <a:t>最上一行和最下一行对应的方格相邻</a:t>
            </a:r>
            <a:r>
              <a:rPr lang="en-US" altLang="zh-CN" dirty="0"/>
              <a:t>;</a:t>
            </a:r>
            <a:r>
              <a:rPr lang="zh-CN" altLang="en-US" dirty="0"/>
              <a:t>最左一列和最右一列对应的方格相邻</a:t>
            </a:r>
            <a:r>
              <a:rPr lang="en-US" altLang="zh-CN" dirty="0"/>
              <a:t>;</a:t>
            </a:r>
            <a:r>
              <a:rPr lang="zh-CN" altLang="en-US" dirty="0"/>
              <a:t>对折相重的方格相邻。图</a:t>
            </a:r>
            <a:r>
              <a:rPr lang="en-US" altLang="zh-CN" dirty="0"/>
              <a:t>1</a:t>
            </a:r>
            <a:r>
              <a:rPr lang="zh-CN" altLang="en-US" dirty="0"/>
              <a:t>－</a:t>
            </a:r>
            <a:r>
              <a:rPr lang="en-US" altLang="zh-CN" dirty="0"/>
              <a:t>13 </a:t>
            </a:r>
            <a:r>
              <a:rPr lang="zh-CN" altLang="en-US" dirty="0"/>
              <a:t>画出了卡诺图中最小项相邻的几种情况。</a:t>
            </a:r>
            <a:endParaRPr lang="zh-CN" altLang="zh-CN" dirty="0"/>
          </a:p>
        </p:txBody>
      </p:sp>
      <p:sp>
        <p:nvSpPr>
          <p:cNvPr id="485379" name="Rectangle 3"/>
          <p:cNvSpPr>
            <a:spLocks noGrp="1" noChangeArrowheads="1"/>
          </p:cNvSpPr>
          <p:nvPr>
            <p:ph type="body" idx="1"/>
          </p:nvPr>
        </p:nvSpPr>
        <p:spPr/>
        <p:txBody>
          <a:bodyPr/>
          <a:lstStyle/>
          <a:p>
            <a:endParaRPr lang="zh-CN" altLang="zh-CN"/>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p:txBody>
          <a:bodyPr/>
          <a:lstStyle/>
          <a:p>
            <a:endParaRPr lang="zh-CN" altLang="zh-CN"/>
          </a:p>
        </p:txBody>
      </p:sp>
      <p:sp>
        <p:nvSpPr>
          <p:cNvPr id="486403" name="Rectangle 3"/>
          <p:cNvSpPr>
            <a:spLocks noGrp="1" noChangeArrowheads="1"/>
          </p:cNvSpPr>
          <p:nvPr>
            <p:ph type="body" idx="1"/>
          </p:nvPr>
        </p:nvSpPr>
        <p:spPr/>
        <p:txBody>
          <a:bodyPr/>
          <a:lstStyle/>
          <a:p>
            <a:r>
              <a:rPr lang="zh-CN" altLang="en-US" dirty="0"/>
              <a:t>图 </a:t>
            </a:r>
            <a:r>
              <a:rPr lang="en-US" altLang="zh-CN" dirty="0"/>
              <a:t>1</a:t>
            </a:r>
            <a:r>
              <a:rPr lang="zh-CN" altLang="en-US" dirty="0"/>
              <a:t>－</a:t>
            </a:r>
            <a:r>
              <a:rPr lang="en-US" altLang="zh-CN" dirty="0"/>
              <a:t>13  </a:t>
            </a:r>
            <a:r>
              <a:rPr lang="zh-CN" altLang="en-US" dirty="0"/>
              <a:t>卡诺图中最小项相邻的几种情况</a:t>
            </a:r>
            <a:endParaRPr lang="zh-CN" altLang="zh-CN" dirty="0"/>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625" y="620688"/>
            <a:ext cx="7868749" cy="5077534"/>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87426" name="Rectangle 2"/>
              <p:cNvSpPr>
                <a:spLocks noGrp="1" noChangeArrowheads="1"/>
              </p:cNvSpPr>
              <p:nvPr>
                <p:ph type="title"/>
              </p:nvPr>
            </p:nvSpPr>
            <p:spPr>
              <a:xfrm>
                <a:off x="539552" y="548680"/>
                <a:ext cx="8115300" cy="5638800"/>
              </a:xfrm>
            </p:spPr>
            <p:txBody>
              <a:bodyPr/>
              <a:lstStyle/>
              <a:p>
                <a:br>
                  <a:rPr lang="en-US" altLang="zh-CN" dirty="0"/>
                </a:br>
                <a:r>
                  <a:rPr lang="zh-CN" altLang="en-US" dirty="0"/>
                  <a:t>　　 </a:t>
                </a:r>
                <a:r>
                  <a:rPr lang="en-US" altLang="zh-CN" dirty="0"/>
                  <a:t>2 )</a:t>
                </a:r>
                <a:r>
                  <a:rPr lang="zh-CN" altLang="en-US" dirty="0"/>
                  <a:t>卡诺图化简法的一般规律</a:t>
                </a:r>
                <a:br>
                  <a:rPr lang="zh-CN" altLang="en-US" dirty="0"/>
                </a:br>
                <a:r>
                  <a:rPr lang="zh-CN" altLang="en-US" dirty="0"/>
                  <a:t>　　</a:t>
                </a:r>
                <a:r>
                  <a:rPr lang="en-US" altLang="zh-CN" dirty="0"/>
                  <a:t>(1)</a:t>
                </a:r>
                <a:r>
                  <a:rPr lang="zh-CN" altLang="en-US" dirty="0"/>
                  <a:t>两个相邻的 </a:t>
                </a:r>
                <a:r>
                  <a:rPr lang="en-US" altLang="zh-CN" dirty="0"/>
                  <a:t>1 </a:t>
                </a:r>
                <a:r>
                  <a:rPr lang="zh-CN" altLang="en-US" dirty="0"/>
                  <a:t>方格圈在一起，消去一个变量，如图 </a:t>
                </a:r>
                <a:r>
                  <a:rPr lang="en-US" altLang="zh-CN" dirty="0"/>
                  <a:t>1 14 </a:t>
                </a:r>
                <a:r>
                  <a:rPr lang="zh-CN" altLang="en-US" dirty="0"/>
                  <a:t>所示。</a:t>
                </a:r>
                <a:br>
                  <a:rPr lang="zh-CN" altLang="en-US" dirty="0"/>
                </a:br>
                <a:r>
                  <a:rPr lang="zh-CN" altLang="en-US" dirty="0"/>
                  <a:t>　　两个相邻的 </a:t>
                </a:r>
                <a:r>
                  <a:rPr lang="en-US" altLang="zh-CN" dirty="0"/>
                  <a:t>1 </a:t>
                </a:r>
                <a:r>
                  <a:rPr lang="zh-CN" altLang="en-US" dirty="0"/>
                  <a:t>方格对应的两个最小项中只有一个变量的形式不同，将它们相或时可以消去该变量，只剩下不变的因子。例如，在图 </a:t>
                </a:r>
                <a:r>
                  <a:rPr lang="en-US" altLang="zh-CN" dirty="0"/>
                  <a:t>1</a:t>
                </a:r>
                <a:r>
                  <a:rPr lang="zh-CN" altLang="en-US" dirty="0"/>
                  <a:t>－</a:t>
                </a:r>
                <a:r>
                  <a:rPr lang="en-US" altLang="zh-CN" dirty="0"/>
                  <a:t>14 ( a )</a:t>
                </a:r>
                <a:r>
                  <a:rPr lang="zh-CN" altLang="en-US" dirty="0"/>
                  <a:t>中，两个相邻的 </a:t>
                </a:r>
                <a:r>
                  <a:rPr lang="en-US" altLang="zh-CN" dirty="0"/>
                  <a:t>1 </a:t>
                </a:r>
                <a:r>
                  <a:rPr lang="zh-CN" altLang="en-US" dirty="0"/>
                  <a:t>方格对应的两个最小项为</a:t>
                </a:r>
                <a14:m>
                  <m:oMath xmlns:m="http://schemas.openxmlformats.org/officeDocument/2006/math">
                    <m:acc>
                      <m:accPr>
                        <m:chr m:val="̅"/>
                        <m:ctrlPr>
                          <a:rPr lang="zh-CN" altLang="en-US" i="1">
                            <a:latin typeface="Cambria Math" panose="02040503050406030204" pitchFamily="18" charset="0"/>
                          </a:rPr>
                        </m:ctrlPr>
                      </m:accPr>
                      <m:e>
                        <m:r>
                          <m:rPr>
                            <m:nor/>
                          </m:rPr>
                          <a:rPr lang="en-US" altLang="zh-CN" dirty="0"/>
                          <m:t>A</m:t>
                        </m:r>
                      </m:e>
                    </m:acc>
                    <m:acc>
                      <m:accPr>
                        <m:chr m:val="̅"/>
                        <m:ctrlPr>
                          <a:rPr lang="zh-CN" altLang="en-US" i="1">
                            <a:latin typeface="Cambria Math" panose="02040503050406030204" pitchFamily="18" charset="0"/>
                          </a:rPr>
                        </m:ctrlPr>
                      </m:accPr>
                      <m:e>
                        <m:r>
                          <m:rPr>
                            <m:nor/>
                          </m:rPr>
                          <a:rPr lang="en-US" altLang="zh-CN" dirty="0" smtClean="0"/>
                          <m:t>B</m:t>
                        </m:r>
                      </m:e>
                    </m:acc>
                  </m:oMath>
                </a14:m>
                <a:r>
                  <a:rPr lang="zh-CN" altLang="en-US" dirty="0"/>
                  <a:t> </a:t>
                </a:r>
                <a14:m>
                  <m:oMath xmlns:m="http://schemas.openxmlformats.org/officeDocument/2006/math">
                    <m:acc>
                      <m:accPr>
                        <m:chr m:val="̅"/>
                        <m:ctrlPr>
                          <a:rPr lang="zh-CN" altLang="en-US" i="1">
                            <a:latin typeface="Cambria Math" panose="02040503050406030204" pitchFamily="18" charset="0"/>
                          </a:rPr>
                        </m:ctrlPr>
                      </m:accPr>
                      <m:e>
                        <m:r>
                          <m:rPr>
                            <m:nor/>
                          </m:rPr>
                          <a:rPr lang="en-US" altLang="zh-CN" dirty="0"/>
                          <m:t>C</m:t>
                        </m:r>
                      </m:e>
                    </m:acc>
                  </m:oMath>
                </a14:m>
                <a:r>
                  <a:rPr lang="zh-CN" altLang="en-US" dirty="0"/>
                  <a:t> 和</a:t>
                </a:r>
                <a14:m>
                  <m:oMath xmlns:m="http://schemas.openxmlformats.org/officeDocument/2006/math">
                    <m:acc>
                      <m:accPr>
                        <m:chr m:val="̅"/>
                        <m:ctrlPr>
                          <a:rPr lang="zh-CN" altLang="en-US" i="1">
                            <a:latin typeface="Cambria Math" panose="02040503050406030204" pitchFamily="18" charset="0"/>
                          </a:rPr>
                        </m:ctrlPr>
                      </m:accPr>
                      <m:e>
                        <m:r>
                          <m:rPr>
                            <m:nor/>
                          </m:rPr>
                          <a:rPr lang="en-US" altLang="zh-CN" dirty="0"/>
                          <m:t>A</m:t>
                        </m:r>
                      </m:e>
                    </m:acc>
                  </m:oMath>
                </a14:m>
                <a:r>
                  <a:rPr lang="zh-CN" altLang="en-US" dirty="0"/>
                  <a:t> </a:t>
                </a:r>
                <a14:m>
                  <m:oMath xmlns:m="http://schemas.openxmlformats.org/officeDocument/2006/math">
                    <m:acc>
                      <m:accPr>
                        <m:chr m:val="̅"/>
                        <m:ctrlPr>
                          <a:rPr lang="zh-CN" altLang="en-US" i="1" smtClean="0">
                            <a:latin typeface="Cambria Math" panose="02040503050406030204" pitchFamily="18" charset="0"/>
                          </a:rPr>
                        </m:ctrlPr>
                      </m:accPr>
                      <m:e>
                        <m:r>
                          <m:rPr>
                            <m:nor/>
                          </m:rPr>
                          <a:rPr lang="en-US" altLang="zh-CN" dirty="0"/>
                          <m:t>B</m:t>
                        </m:r>
                      </m:e>
                    </m:acc>
                  </m:oMath>
                </a14:m>
                <a:r>
                  <a:rPr lang="en-US" altLang="zh-CN" dirty="0"/>
                  <a:t>C </a:t>
                </a:r>
                <a:r>
                  <a:rPr lang="zh-CN" altLang="en-US" dirty="0"/>
                  <a:t>，在这两个最小项中只有变量 </a:t>
                </a:r>
                <a:r>
                  <a:rPr lang="en-US" altLang="zh-CN" dirty="0"/>
                  <a:t>C </a:t>
                </a:r>
                <a:r>
                  <a:rPr lang="zh-CN" altLang="en-US" dirty="0"/>
                  <a:t>的形式不同。因为 </a:t>
                </a:r>
                <a14:m>
                  <m:oMath xmlns:m="http://schemas.openxmlformats.org/officeDocument/2006/math">
                    <m:acc>
                      <m:accPr>
                        <m:chr m:val="̅"/>
                        <m:ctrlPr>
                          <a:rPr lang="zh-CN" altLang="en-US" i="1">
                            <a:latin typeface="Cambria Math" panose="02040503050406030204" pitchFamily="18" charset="0"/>
                          </a:rPr>
                        </m:ctrlPr>
                      </m:accPr>
                      <m:e>
                        <m:r>
                          <m:rPr>
                            <m:nor/>
                          </m:rPr>
                          <a:rPr lang="en-US" altLang="zh-CN" dirty="0"/>
                          <m:t>A</m:t>
                        </m:r>
                      </m:e>
                    </m:acc>
                    <m:acc>
                      <m:accPr>
                        <m:chr m:val="̅"/>
                        <m:ctrlPr>
                          <a:rPr lang="zh-CN" altLang="en-US" i="1">
                            <a:latin typeface="Cambria Math" panose="02040503050406030204" pitchFamily="18" charset="0"/>
                          </a:rPr>
                        </m:ctrlPr>
                      </m:accPr>
                      <m:e>
                        <m:r>
                          <m:rPr>
                            <m:nor/>
                          </m:rPr>
                          <a:rPr lang="en-US" altLang="zh-CN" dirty="0"/>
                          <m:t>B</m:t>
                        </m:r>
                      </m:e>
                    </m:acc>
                  </m:oMath>
                </a14:m>
                <a:r>
                  <a:rPr lang="zh-CN" altLang="en-US" dirty="0"/>
                  <a:t> </a:t>
                </a:r>
                <a14:m>
                  <m:oMath xmlns:m="http://schemas.openxmlformats.org/officeDocument/2006/math">
                    <m:acc>
                      <m:accPr>
                        <m:chr m:val="̅"/>
                        <m:ctrlPr>
                          <a:rPr lang="zh-CN" altLang="en-US" i="1">
                            <a:latin typeface="Cambria Math" panose="02040503050406030204" pitchFamily="18" charset="0"/>
                          </a:rPr>
                        </m:ctrlPr>
                      </m:accPr>
                      <m:e>
                        <m:r>
                          <m:rPr>
                            <m:nor/>
                          </m:rPr>
                          <a:rPr lang="en-US" altLang="zh-CN" dirty="0"/>
                          <m:t>C</m:t>
                        </m:r>
                      </m:e>
                    </m:acc>
                  </m:oMath>
                </a14:m>
                <a:r>
                  <a:rPr lang="en-US" altLang="zh-CN" dirty="0"/>
                  <a:t> +</a:t>
                </a:r>
                <a:r>
                  <a:rPr lang="zh-CN" altLang="en-US" dirty="0"/>
                  <a:t> </a:t>
                </a:r>
                <a14:m>
                  <m:oMath xmlns:m="http://schemas.openxmlformats.org/officeDocument/2006/math">
                    <m:acc>
                      <m:accPr>
                        <m:chr m:val="̅"/>
                        <m:ctrlPr>
                          <a:rPr lang="zh-CN" altLang="en-US" i="1">
                            <a:latin typeface="Cambria Math" panose="02040503050406030204" pitchFamily="18" charset="0"/>
                          </a:rPr>
                        </m:ctrlPr>
                      </m:accPr>
                      <m:e>
                        <m:r>
                          <m:rPr>
                            <m:nor/>
                          </m:rPr>
                          <a:rPr lang="en-US" altLang="zh-CN" dirty="0"/>
                          <m:t>A</m:t>
                        </m:r>
                      </m:e>
                    </m:acc>
                  </m:oMath>
                </a14:m>
                <a:r>
                  <a:rPr lang="zh-CN" altLang="en-US" dirty="0"/>
                  <a:t> </a:t>
                </a:r>
                <a14:m>
                  <m:oMath xmlns:m="http://schemas.openxmlformats.org/officeDocument/2006/math">
                    <m:acc>
                      <m:accPr>
                        <m:chr m:val="̅"/>
                        <m:ctrlPr>
                          <a:rPr lang="zh-CN" altLang="en-US" i="1">
                            <a:latin typeface="Cambria Math" panose="02040503050406030204" pitchFamily="18" charset="0"/>
                          </a:rPr>
                        </m:ctrlPr>
                      </m:accPr>
                      <m:e>
                        <m:r>
                          <m:rPr>
                            <m:nor/>
                          </m:rPr>
                          <a:rPr lang="en-US" altLang="zh-CN" dirty="0"/>
                          <m:t>B</m:t>
                        </m:r>
                      </m:e>
                    </m:acc>
                  </m:oMath>
                </a14:m>
                <a:r>
                  <a:rPr lang="en-US" altLang="zh-CN" dirty="0"/>
                  <a:t>C =A </a:t>
                </a:r>
                <a:r>
                  <a:rPr lang="zh-CN" altLang="en-US" dirty="0"/>
                  <a:t>􀭻 </a:t>
                </a:r>
                <a:r>
                  <a:rPr lang="en-US" altLang="zh-CN" dirty="0"/>
                  <a:t>B (</a:t>
                </a:r>
                <a14:m>
                  <m:oMath xmlns:m="http://schemas.openxmlformats.org/officeDocument/2006/math">
                    <m:acc>
                      <m:accPr>
                        <m:chr m:val="̅"/>
                        <m:ctrlPr>
                          <a:rPr lang="zh-CN" altLang="en-US" i="1">
                            <a:latin typeface="Cambria Math" panose="02040503050406030204" pitchFamily="18" charset="0"/>
                          </a:rPr>
                        </m:ctrlPr>
                      </m:accPr>
                      <m:e>
                        <m:r>
                          <m:rPr>
                            <m:nor/>
                          </m:rPr>
                          <a:rPr lang="en-US" altLang="zh-CN" dirty="0"/>
                          <m:t>C</m:t>
                        </m:r>
                      </m:e>
                    </m:acc>
                  </m:oMath>
                </a14:m>
                <a:r>
                  <a:rPr lang="zh-CN" altLang="en-US" dirty="0"/>
                  <a:t> </a:t>
                </a:r>
                <a:r>
                  <a:rPr lang="en-US" altLang="zh-CN" dirty="0"/>
                  <a:t>+C ) = </a:t>
                </a:r>
                <a14:m>
                  <m:oMath xmlns:m="http://schemas.openxmlformats.org/officeDocument/2006/math">
                    <m:acc>
                      <m:accPr>
                        <m:chr m:val="̅"/>
                        <m:ctrlPr>
                          <a:rPr lang="zh-CN" altLang="en-US" i="1">
                            <a:latin typeface="Cambria Math" panose="02040503050406030204" pitchFamily="18" charset="0"/>
                          </a:rPr>
                        </m:ctrlPr>
                      </m:accPr>
                      <m:e>
                        <m:r>
                          <m:rPr>
                            <m:nor/>
                          </m:rPr>
                          <a:rPr lang="en-US" altLang="zh-CN" dirty="0"/>
                          <m:t>A</m:t>
                        </m:r>
                      </m:e>
                    </m:acc>
                    <m:acc>
                      <m:accPr>
                        <m:chr m:val="̅"/>
                        <m:ctrlPr>
                          <a:rPr lang="zh-CN" altLang="en-US" i="1">
                            <a:latin typeface="Cambria Math" panose="02040503050406030204" pitchFamily="18" charset="0"/>
                          </a:rPr>
                        </m:ctrlPr>
                      </m:accPr>
                      <m:e>
                        <m:r>
                          <m:rPr>
                            <m:nor/>
                          </m:rPr>
                          <a:rPr lang="en-US" altLang="zh-CN" dirty="0"/>
                          <m:t>B</m:t>
                        </m:r>
                      </m:e>
                    </m:acc>
                    <m:r>
                      <a:rPr lang="en-US" altLang="zh-CN" i="1" dirty="0">
                        <a:latin typeface="Cambria Math"/>
                      </a:rPr>
                      <m:t> </m:t>
                    </m:r>
                  </m:oMath>
                </a14:m>
                <a:r>
                  <a:rPr lang="zh-CN" altLang="en-US" dirty="0"/>
                  <a:t>，结果将变量 </a:t>
                </a:r>
                <a:r>
                  <a:rPr lang="en-US" altLang="zh-CN" dirty="0"/>
                  <a:t>C </a:t>
                </a:r>
                <a:r>
                  <a:rPr lang="zh-CN" altLang="en-US" dirty="0"/>
                  <a:t>消去，剩下了两个不变的因子 </a:t>
                </a:r>
                <a14:m>
                  <m:oMath xmlns:m="http://schemas.openxmlformats.org/officeDocument/2006/math">
                    <m:acc>
                      <m:accPr>
                        <m:chr m:val="̅"/>
                        <m:ctrlPr>
                          <a:rPr lang="zh-CN" altLang="en-US" i="1">
                            <a:latin typeface="Cambria Math" panose="02040503050406030204" pitchFamily="18" charset="0"/>
                          </a:rPr>
                        </m:ctrlPr>
                      </m:accPr>
                      <m:e>
                        <m:r>
                          <m:rPr>
                            <m:nor/>
                          </m:rPr>
                          <a:rPr lang="en-US" altLang="zh-CN" dirty="0"/>
                          <m:t>A</m:t>
                        </m:r>
                      </m:e>
                    </m:acc>
                  </m:oMath>
                </a14:m>
                <a:r>
                  <a:rPr lang="zh-CN" altLang="en-US" dirty="0"/>
                  <a:t>和 </a:t>
                </a:r>
                <a14:m>
                  <m:oMath xmlns:m="http://schemas.openxmlformats.org/officeDocument/2006/math">
                    <m:acc>
                      <m:accPr>
                        <m:chr m:val="̅"/>
                        <m:ctrlPr>
                          <a:rPr lang="zh-CN" altLang="en-US" i="1">
                            <a:latin typeface="Cambria Math" panose="02040503050406030204" pitchFamily="18" charset="0"/>
                          </a:rPr>
                        </m:ctrlPr>
                      </m:accPr>
                      <m:e>
                        <m:r>
                          <m:rPr>
                            <m:nor/>
                          </m:rPr>
                          <a:rPr lang="en-US" altLang="zh-CN" dirty="0"/>
                          <m:t>B</m:t>
                        </m:r>
                      </m:e>
                    </m:acc>
                  </m:oMath>
                </a14:m>
                <a:r>
                  <a:rPr lang="en-US" altLang="zh-CN" dirty="0"/>
                  <a:t> </a:t>
                </a:r>
                <a:r>
                  <a:rPr lang="zh-CN" altLang="en-US" dirty="0"/>
                  <a:t>。将这两个方格圈在一起就得到了一个简化的与项</a:t>
                </a:r>
                <a14:m>
                  <m:oMath xmlns:m="http://schemas.openxmlformats.org/officeDocument/2006/math">
                    <m:acc>
                      <m:accPr>
                        <m:chr m:val="̅"/>
                        <m:ctrlPr>
                          <a:rPr lang="zh-CN" altLang="en-US" i="1">
                            <a:latin typeface="Cambria Math" panose="02040503050406030204" pitchFamily="18" charset="0"/>
                          </a:rPr>
                        </m:ctrlPr>
                      </m:accPr>
                      <m:e>
                        <m:r>
                          <m:rPr>
                            <m:nor/>
                          </m:rPr>
                          <a:rPr lang="en-US" altLang="zh-CN" dirty="0"/>
                          <m:t>A</m:t>
                        </m:r>
                      </m:e>
                    </m:acc>
                    <m:acc>
                      <m:accPr>
                        <m:chr m:val="̅"/>
                        <m:ctrlPr>
                          <a:rPr lang="zh-CN" altLang="en-US" i="1">
                            <a:latin typeface="Cambria Math" panose="02040503050406030204" pitchFamily="18" charset="0"/>
                          </a:rPr>
                        </m:ctrlPr>
                      </m:accPr>
                      <m:e>
                        <m:r>
                          <m:rPr>
                            <m:nor/>
                          </m:rPr>
                          <a:rPr lang="en-US" altLang="zh-CN" dirty="0"/>
                          <m:t>B</m:t>
                        </m:r>
                      </m:e>
                    </m:acc>
                  </m:oMath>
                </a14:m>
                <a:r>
                  <a:rPr lang="zh-CN" altLang="en-US" dirty="0"/>
                  <a:t>。􀭻</a:t>
                </a:r>
                <a:endParaRPr lang="zh-CN" altLang="zh-CN" dirty="0"/>
              </a:p>
            </p:txBody>
          </p:sp>
        </mc:Choice>
        <mc:Fallback xmlns="">
          <p:sp>
            <p:nvSpPr>
              <p:cNvPr id="487426" name="Rectangle 2"/>
              <p:cNvSpPr>
                <a:spLocks noGrp="1" noRot="1" noChangeAspect="1" noMove="1" noResize="1" noEditPoints="1" noAdjustHandles="1" noChangeArrowheads="1" noChangeShapeType="1" noTextEdit="1"/>
              </p:cNvSpPr>
              <p:nvPr>
                <p:ph type="title"/>
              </p:nvPr>
            </p:nvSpPr>
            <p:spPr>
              <a:xfrm>
                <a:off x="539552" y="548680"/>
                <a:ext cx="8115300" cy="5638800"/>
              </a:xfrm>
              <a:blipFill rotWithShape="1">
                <a:blip r:embed="rId2"/>
                <a:stretch>
                  <a:fillRect l="-1202" r="-1653"/>
                </a:stretch>
              </a:blipFill>
            </p:spPr>
            <p:txBody>
              <a:bodyPr/>
              <a:lstStyle/>
              <a:p>
                <a:r>
                  <a:rPr lang="zh-CN" altLang="en-US">
                    <a:noFill/>
                  </a:rPr>
                  <a:t> </a:t>
                </a:r>
              </a:p>
            </p:txBody>
          </p:sp>
        </mc:Fallback>
      </mc:AlternateContent>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p:cNvSpPr>
            <a:spLocks noGrp="1" noChangeArrowheads="1"/>
          </p:cNvSpPr>
          <p:nvPr>
            <p:ph type="title"/>
          </p:nvPr>
        </p:nvSpPr>
        <p:spPr/>
        <p:txBody>
          <a:bodyPr/>
          <a:lstStyle/>
          <a:p>
            <a:endParaRPr lang="zh-CN" altLang="zh-CN"/>
          </a:p>
        </p:txBody>
      </p:sp>
      <p:sp>
        <p:nvSpPr>
          <p:cNvPr id="488451" name="Rectangle 3"/>
          <p:cNvSpPr>
            <a:spLocks noGrp="1" noChangeArrowheads="1"/>
          </p:cNvSpPr>
          <p:nvPr>
            <p:ph type="body" idx="1"/>
          </p:nvPr>
        </p:nvSpPr>
        <p:spPr/>
        <p:txBody>
          <a:bodyPr/>
          <a:lstStyle/>
          <a:p>
            <a:r>
              <a:rPr lang="zh-CN" altLang="en-US" dirty="0"/>
              <a:t>图 </a:t>
            </a:r>
            <a:r>
              <a:rPr lang="en-US" altLang="zh-CN" dirty="0"/>
              <a:t>1</a:t>
            </a:r>
            <a:r>
              <a:rPr lang="zh-CN" altLang="en-US" dirty="0"/>
              <a:t>－</a:t>
            </a:r>
            <a:r>
              <a:rPr lang="en-US" altLang="zh-CN" dirty="0"/>
              <a:t>14  </a:t>
            </a:r>
            <a:r>
              <a:rPr lang="zh-CN" altLang="en-US" dirty="0"/>
              <a:t>两个相邻最小项的合并</a:t>
            </a:r>
            <a:endParaRPr lang="zh-CN" altLang="zh-CN" dirty="0"/>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516" y="764704"/>
            <a:ext cx="7592485" cy="4944165"/>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Rectangle 2"/>
          <p:cNvSpPr>
            <a:spLocks noGrp="1" noChangeArrowheads="1"/>
          </p:cNvSpPr>
          <p:nvPr>
            <p:ph type="title"/>
          </p:nvPr>
        </p:nvSpPr>
        <p:spPr/>
        <p:txBody>
          <a:bodyPr/>
          <a:lstStyle/>
          <a:p>
            <a:br>
              <a:rPr lang="en-US" altLang="zh-CN" dirty="0"/>
            </a:br>
            <a:r>
              <a:rPr lang="zh-CN" altLang="en-US" dirty="0"/>
              <a:t>　　 </a:t>
            </a:r>
            <a:r>
              <a:rPr lang="en-US" altLang="zh-CN" dirty="0"/>
              <a:t>(2)</a:t>
            </a:r>
            <a:r>
              <a:rPr lang="zh-CN" altLang="en-US" dirty="0"/>
              <a:t>四个相邻的 </a:t>
            </a:r>
            <a:r>
              <a:rPr lang="en-US" altLang="zh-CN" dirty="0"/>
              <a:t>1 </a:t>
            </a:r>
            <a:r>
              <a:rPr lang="zh-CN" altLang="en-US" dirty="0"/>
              <a:t>方格圈在一起，消去两个变量，如图 </a:t>
            </a:r>
            <a:r>
              <a:rPr lang="en-US" altLang="zh-CN" dirty="0"/>
              <a:t>1</a:t>
            </a:r>
            <a:r>
              <a:rPr lang="zh-CN" altLang="en-US" dirty="0"/>
              <a:t>－</a:t>
            </a:r>
            <a:r>
              <a:rPr lang="en-US" altLang="zh-CN" dirty="0"/>
              <a:t>15 </a:t>
            </a:r>
            <a:r>
              <a:rPr lang="zh-CN" altLang="en-US" dirty="0"/>
              <a:t>所示。</a:t>
            </a:r>
            <a:endParaRPr lang="zh-CN" altLang="zh-CN" dirty="0"/>
          </a:p>
        </p:txBody>
      </p:sp>
      <p:sp>
        <p:nvSpPr>
          <p:cNvPr id="489475" name="Rectangle 3"/>
          <p:cNvSpPr>
            <a:spLocks noGrp="1" noChangeArrowheads="1"/>
          </p:cNvSpPr>
          <p:nvPr>
            <p:ph type="body" idx="1"/>
          </p:nvPr>
        </p:nvSpPr>
        <p:spPr/>
        <p:txBody>
          <a:bodyPr/>
          <a:lstStyle/>
          <a:p>
            <a:endParaRPr lang="zh-CN" altLang="zh-CN"/>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p:cNvSpPr>
            <a:spLocks noGrp="1" noChangeArrowheads="1"/>
          </p:cNvSpPr>
          <p:nvPr>
            <p:ph type="title"/>
          </p:nvPr>
        </p:nvSpPr>
        <p:spPr/>
        <p:txBody>
          <a:bodyPr/>
          <a:lstStyle/>
          <a:p>
            <a:endParaRPr lang="zh-CN" altLang="zh-CN"/>
          </a:p>
        </p:txBody>
      </p:sp>
      <p:sp>
        <p:nvSpPr>
          <p:cNvPr id="490499" name="Rectangle 3"/>
          <p:cNvSpPr>
            <a:spLocks noGrp="1" noChangeArrowheads="1"/>
          </p:cNvSpPr>
          <p:nvPr>
            <p:ph type="body" idx="1"/>
          </p:nvPr>
        </p:nvSpPr>
        <p:spPr/>
        <p:txBody>
          <a:bodyPr/>
          <a:lstStyle/>
          <a:p>
            <a:r>
              <a:rPr lang="zh-CN" altLang="en-US" dirty="0"/>
              <a:t>图 </a:t>
            </a:r>
            <a:r>
              <a:rPr lang="en-US" altLang="zh-CN" dirty="0"/>
              <a:t>1</a:t>
            </a:r>
            <a:r>
              <a:rPr lang="zh-CN" altLang="en-US" dirty="0"/>
              <a:t>－</a:t>
            </a:r>
            <a:r>
              <a:rPr lang="en-US" altLang="zh-CN" dirty="0"/>
              <a:t>15  </a:t>
            </a:r>
            <a:r>
              <a:rPr lang="zh-CN" altLang="en-US" dirty="0"/>
              <a:t>四个相邻最小项的合并</a:t>
            </a:r>
            <a:endParaRPr lang="zh-CN" altLang="zh-CN"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836712"/>
            <a:ext cx="8244408" cy="480075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Rectangle 2"/>
          <p:cNvSpPr>
            <a:spLocks noGrp="1" noChangeArrowheads="1"/>
          </p:cNvSpPr>
          <p:nvPr>
            <p:ph type="title"/>
          </p:nvPr>
        </p:nvSpPr>
        <p:spPr/>
        <p:txBody>
          <a:bodyPr/>
          <a:lstStyle/>
          <a:p>
            <a:br>
              <a:rPr lang="en-US" altLang="zh-CN" dirty="0"/>
            </a:br>
            <a:r>
              <a:rPr lang="zh-CN" altLang="en-US" dirty="0"/>
              <a:t>　　</a:t>
            </a:r>
            <a:r>
              <a:rPr lang="en-US" altLang="zh-CN" b="1" dirty="0"/>
              <a:t>【</a:t>
            </a:r>
            <a:r>
              <a:rPr lang="zh-CN" altLang="en-US" b="1" dirty="0"/>
              <a:t>例 </a:t>
            </a:r>
            <a:r>
              <a:rPr lang="en-US" altLang="zh-CN" b="1" dirty="0"/>
              <a:t>1.3 】 </a:t>
            </a:r>
            <a:r>
              <a:rPr lang="zh-CN" altLang="en-US" dirty="0"/>
              <a:t>将 </a:t>
            </a:r>
            <a:r>
              <a:rPr lang="en-US" altLang="zh-CN" dirty="0"/>
              <a:t>0. 125 D </a:t>
            </a:r>
            <a:r>
              <a:rPr lang="zh-CN" altLang="en-US" dirty="0"/>
              <a:t>转换为二进制小数。</a:t>
            </a:r>
            <a:br>
              <a:rPr lang="zh-CN" altLang="en-US" dirty="0"/>
            </a:br>
            <a:r>
              <a:rPr lang="zh-CN" altLang="en-US" dirty="0"/>
              <a:t>　　</a:t>
            </a:r>
            <a:r>
              <a:rPr lang="zh-CN" altLang="en-US" b="1" dirty="0"/>
              <a:t>解</a:t>
            </a:r>
            <a:r>
              <a:rPr lang="zh-CN" altLang="en-US" dirty="0"/>
              <a:t> 转换过程如下：</a:t>
            </a:r>
            <a:br>
              <a:rPr lang="en-US" altLang="zh-CN" dirty="0"/>
            </a:br>
            <a:br>
              <a:rPr lang="en-US" altLang="zh-CN" dirty="0"/>
            </a:br>
            <a:br>
              <a:rPr lang="en-US" altLang="zh-CN" dirty="0"/>
            </a:br>
            <a:br>
              <a:rPr lang="en-US" altLang="zh-CN" dirty="0"/>
            </a:br>
            <a:br>
              <a:rPr lang="en-US" altLang="zh-CN" dirty="0"/>
            </a:br>
            <a:br>
              <a:rPr lang="en-US" altLang="zh-CN" dirty="0"/>
            </a:br>
            <a:br>
              <a:rPr lang="en-US" altLang="zh-CN" dirty="0"/>
            </a:br>
            <a:br>
              <a:rPr lang="en-US" altLang="zh-CN" dirty="0"/>
            </a:br>
            <a:br>
              <a:rPr lang="en-US" altLang="zh-CN" dirty="0"/>
            </a:br>
            <a:r>
              <a:rPr lang="zh-CN" altLang="en-US" dirty="0"/>
              <a:t>因此，对应的二进制小数为 </a:t>
            </a:r>
            <a:r>
              <a:rPr lang="en-US" altLang="zh-CN" dirty="0"/>
              <a:t>0.001 </a:t>
            </a:r>
            <a:r>
              <a:rPr lang="en-US" altLang="zh-CN" baseline="-25000" dirty="0"/>
              <a:t>B</a:t>
            </a:r>
            <a:r>
              <a:rPr lang="en-US" altLang="zh-CN" dirty="0"/>
              <a:t> </a:t>
            </a:r>
            <a:r>
              <a:rPr lang="zh-CN" altLang="en-US" dirty="0"/>
              <a:t>。</a:t>
            </a:r>
            <a:endParaRPr lang="zh-CN" altLang="zh-CN" dirty="0"/>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2066734"/>
            <a:ext cx="5517771" cy="3522505"/>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Rectangle 2"/>
          <p:cNvSpPr>
            <a:spLocks noGrp="1" noChangeArrowheads="1"/>
          </p:cNvSpPr>
          <p:nvPr>
            <p:ph type="title"/>
          </p:nvPr>
        </p:nvSpPr>
        <p:spPr/>
        <p:txBody>
          <a:bodyPr/>
          <a:lstStyle/>
          <a:p>
            <a:br>
              <a:rPr lang="en-US" altLang="zh-CN" dirty="0"/>
            </a:br>
            <a:r>
              <a:rPr lang="zh-CN" altLang="en-US" dirty="0"/>
              <a:t>　　四个相邻的 </a:t>
            </a:r>
            <a:r>
              <a:rPr lang="en-US" altLang="zh-CN" dirty="0"/>
              <a:t>1 </a:t>
            </a:r>
            <a:r>
              <a:rPr lang="zh-CN" altLang="en-US" dirty="0"/>
              <a:t>方格对应的四个最小项中有两个变量的形式变化过，将它们相或时可以消去这两个变量，只剩下不变的因子。例如，在图 </a:t>
            </a:r>
            <a:r>
              <a:rPr lang="en-US" altLang="zh-CN" dirty="0"/>
              <a:t>1</a:t>
            </a:r>
            <a:r>
              <a:rPr lang="zh-CN" altLang="en-US" dirty="0"/>
              <a:t>－</a:t>
            </a:r>
            <a:r>
              <a:rPr lang="en-US" altLang="zh-CN" dirty="0"/>
              <a:t>15 ( e )</a:t>
            </a:r>
            <a:r>
              <a:rPr lang="zh-CN" altLang="en-US" dirty="0"/>
              <a:t>中，四个相邻的 </a:t>
            </a:r>
            <a:r>
              <a:rPr lang="en-US" altLang="zh-CN" dirty="0"/>
              <a:t>1 </a:t>
            </a:r>
            <a:r>
              <a:rPr lang="zh-CN" altLang="en-US" dirty="0"/>
              <a:t>方格对应的四个最小项分别为　　　　　　　　　　　　在这四个最小项中，</a:t>
            </a:r>
            <a:r>
              <a:rPr lang="en-US" altLang="zh-CN" dirty="0"/>
              <a:t> A </a:t>
            </a:r>
            <a:r>
              <a:rPr lang="zh-CN" altLang="en-US" dirty="0"/>
              <a:t>和 </a:t>
            </a:r>
            <a:r>
              <a:rPr lang="en-US" altLang="zh-CN" dirty="0"/>
              <a:t>C </a:t>
            </a:r>
            <a:r>
              <a:rPr lang="zh-CN" altLang="en-US" dirty="0"/>
              <a:t>两个变量的形式变化过。因为</a:t>
            </a:r>
            <a:endParaRPr lang="zh-CN" altLang="zh-CN" dirty="0"/>
          </a:p>
        </p:txBody>
      </p:sp>
      <p:sp>
        <p:nvSpPr>
          <p:cNvPr id="491523"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1880" y="2564904"/>
            <a:ext cx="3553321" cy="381053"/>
          </a:xfrm>
          <a:prstGeom prst="rect">
            <a:avLst/>
          </a:prstGeom>
        </p:spPr>
      </p:pic>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810" y="3633816"/>
            <a:ext cx="7916380" cy="409632"/>
          </a:xfrm>
          <a:prstGeom prst="rect">
            <a:avLst/>
          </a:prstGeom>
        </p:spPr>
      </p:pic>
      <p:pic>
        <p:nvPicPr>
          <p:cNvPr id="4" name="图片 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9952" y="4097902"/>
            <a:ext cx="3448532" cy="1200318"/>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Rectangle 2"/>
          <p:cNvSpPr>
            <a:spLocks noGrp="1" noChangeArrowheads="1"/>
          </p:cNvSpPr>
          <p:nvPr>
            <p:ph type="title"/>
          </p:nvPr>
        </p:nvSpPr>
        <p:spPr/>
        <p:txBody>
          <a:bodyPr/>
          <a:lstStyle/>
          <a:p>
            <a:br>
              <a:rPr lang="en-US" altLang="zh-CN" dirty="0"/>
            </a:br>
            <a:r>
              <a:rPr lang="zh-CN" altLang="en-US" dirty="0"/>
              <a:t>　　结果是将 </a:t>
            </a:r>
            <a:r>
              <a:rPr lang="en-US" altLang="zh-CN" dirty="0"/>
              <a:t>A </a:t>
            </a:r>
            <a:r>
              <a:rPr lang="zh-CN" altLang="en-US" dirty="0"/>
              <a:t>和 </a:t>
            </a:r>
            <a:r>
              <a:rPr lang="en-US" altLang="zh-CN" dirty="0"/>
              <a:t>C </a:t>
            </a:r>
            <a:r>
              <a:rPr lang="zh-CN" altLang="en-US" dirty="0"/>
              <a:t>两个变量消去，剩下了两个不变的因子。因此，将这四个方格圈在一起时得到一个简化的与项 􀭻。</a:t>
            </a:r>
            <a:endParaRPr lang="zh-CN" altLang="zh-CN" dirty="0"/>
          </a:p>
        </p:txBody>
      </p:sp>
      <p:sp>
        <p:nvSpPr>
          <p:cNvPr id="492547"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2060848"/>
            <a:ext cx="428685" cy="381053"/>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0" name="Rectangle 2"/>
          <p:cNvSpPr>
            <a:spLocks noGrp="1" noChangeArrowheads="1"/>
          </p:cNvSpPr>
          <p:nvPr>
            <p:ph type="title"/>
          </p:nvPr>
        </p:nvSpPr>
        <p:spPr/>
        <p:txBody>
          <a:bodyPr/>
          <a:lstStyle/>
          <a:p>
            <a:br>
              <a:rPr lang="en-US" altLang="zh-CN" dirty="0"/>
            </a:br>
            <a:r>
              <a:rPr lang="zh-CN" altLang="en-US" dirty="0"/>
              <a:t>　　 </a:t>
            </a:r>
            <a:r>
              <a:rPr lang="en-US" altLang="zh-CN" dirty="0"/>
              <a:t>(3)</a:t>
            </a:r>
            <a:r>
              <a:rPr lang="zh-CN" altLang="en-US" dirty="0"/>
              <a:t>八个相邻的 </a:t>
            </a:r>
            <a:r>
              <a:rPr lang="en-US" altLang="zh-CN" dirty="0"/>
              <a:t>1 </a:t>
            </a:r>
            <a:r>
              <a:rPr lang="zh-CN" altLang="en-US" dirty="0"/>
              <a:t>方格圈在一起，消去三个变量，如图 </a:t>
            </a:r>
            <a:r>
              <a:rPr lang="en-US" altLang="zh-CN" dirty="0"/>
              <a:t>1</a:t>
            </a:r>
            <a:r>
              <a:rPr lang="zh-CN" altLang="en-US" dirty="0"/>
              <a:t>－</a:t>
            </a:r>
            <a:r>
              <a:rPr lang="en-US" altLang="zh-CN" dirty="0"/>
              <a:t>16 </a:t>
            </a:r>
            <a:r>
              <a:rPr lang="zh-CN" altLang="en-US" dirty="0"/>
              <a:t>所示。</a:t>
            </a:r>
            <a:br>
              <a:rPr lang="en-US" altLang="zh-CN" dirty="0"/>
            </a:br>
            <a:r>
              <a:rPr lang="zh-CN" altLang="en-US" dirty="0"/>
              <a:t>　　八个相邻的 </a:t>
            </a:r>
            <a:r>
              <a:rPr lang="en-US" altLang="zh-CN" dirty="0"/>
              <a:t>1 </a:t>
            </a:r>
            <a:r>
              <a:rPr lang="zh-CN" altLang="en-US" dirty="0"/>
              <a:t>方格对应的八个最小项中有三个变量的形式变化过，将它们相或时可以消去这三个变量，只剩下不变的因子。</a:t>
            </a:r>
            <a:endParaRPr lang="zh-CN" altLang="zh-CN" dirty="0"/>
          </a:p>
        </p:txBody>
      </p:sp>
      <p:sp>
        <p:nvSpPr>
          <p:cNvPr id="493571" name="Rectangle 3"/>
          <p:cNvSpPr>
            <a:spLocks noGrp="1" noChangeArrowheads="1"/>
          </p:cNvSpPr>
          <p:nvPr>
            <p:ph type="body" idx="1"/>
          </p:nvPr>
        </p:nvSpPr>
        <p:spPr/>
        <p:txBody>
          <a:bodyPr/>
          <a:lstStyle/>
          <a:p>
            <a:endParaRPr lang="zh-CN" altLang="zh-CN"/>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2"/>
          <p:cNvSpPr>
            <a:spLocks noGrp="1" noChangeArrowheads="1"/>
          </p:cNvSpPr>
          <p:nvPr>
            <p:ph type="title"/>
          </p:nvPr>
        </p:nvSpPr>
        <p:spPr/>
        <p:txBody>
          <a:bodyPr/>
          <a:lstStyle/>
          <a:p>
            <a:endParaRPr lang="zh-CN" altLang="zh-CN"/>
          </a:p>
        </p:txBody>
      </p:sp>
      <p:sp>
        <p:nvSpPr>
          <p:cNvPr id="494595" name="Rectangle 3"/>
          <p:cNvSpPr>
            <a:spLocks noGrp="1" noChangeArrowheads="1"/>
          </p:cNvSpPr>
          <p:nvPr>
            <p:ph type="body" idx="1"/>
          </p:nvPr>
        </p:nvSpPr>
        <p:spPr/>
        <p:txBody>
          <a:bodyPr/>
          <a:lstStyle/>
          <a:p>
            <a:r>
              <a:rPr lang="zh-CN" altLang="en-US" dirty="0"/>
              <a:t>图 </a:t>
            </a:r>
            <a:r>
              <a:rPr lang="en-US" altLang="zh-CN" dirty="0"/>
              <a:t>1</a:t>
            </a:r>
            <a:r>
              <a:rPr lang="zh-CN" altLang="en-US" dirty="0"/>
              <a:t>－</a:t>
            </a:r>
            <a:r>
              <a:rPr lang="en-US" altLang="zh-CN" dirty="0"/>
              <a:t>16  </a:t>
            </a:r>
            <a:r>
              <a:rPr lang="zh-CN" altLang="en-US" dirty="0"/>
              <a:t>八个相邻最小项的合并</a:t>
            </a:r>
            <a:endParaRPr lang="zh-CN" altLang="zh-CN" dirty="0"/>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648" y="620688"/>
            <a:ext cx="6365836" cy="5129427"/>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Rectangle 2"/>
          <p:cNvSpPr>
            <a:spLocks noGrp="1" noChangeArrowheads="1"/>
          </p:cNvSpPr>
          <p:nvPr>
            <p:ph type="title"/>
          </p:nvPr>
        </p:nvSpPr>
        <p:spPr/>
        <p:txBody>
          <a:bodyPr/>
          <a:lstStyle/>
          <a:p>
            <a:br>
              <a:rPr lang="en-US" altLang="zh-CN" dirty="0"/>
            </a:br>
            <a:r>
              <a:rPr lang="zh-CN" altLang="en-US" dirty="0"/>
              <a:t>　　 </a:t>
            </a:r>
            <a:r>
              <a:rPr lang="en-US" altLang="zh-CN" dirty="0"/>
              <a:t>(4) 2</a:t>
            </a:r>
            <a:r>
              <a:rPr lang="en-US" altLang="zh-CN" baseline="30000" dirty="0"/>
              <a:t>n</a:t>
            </a:r>
            <a:r>
              <a:rPr lang="zh-CN" altLang="en-US" dirty="0"/>
              <a:t>个相邻的 </a:t>
            </a:r>
            <a:r>
              <a:rPr lang="en-US" altLang="zh-CN" dirty="0"/>
              <a:t>1 </a:t>
            </a:r>
            <a:r>
              <a:rPr lang="zh-CN" altLang="en-US" dirty="0"/>
              <a:t>方格圈在一起，消去 </a:t>
            </a:r>
            <a:r>
              <a:rPr lang="en-US" altLang="zh-CN" dirty="0"/>
              <a:t>n </a:t>
            </a:r>
            <a:r>
              <a:rPr lang="zh-CN" altLang="en-US" dirty="0"/>
              <a:t>个变量。</a:t>
            </a:r>
            <a:br>
              <a:rPr lang="zh-CN" altLang="en-US" dirty="0"/>
            </a:br>
            <a:r>
              <a:rPr lang="zh-CN" altLang="en-US" dirty="0"/>
              <a:t>　　</a:t>
            </a:r>
            <a:r>
              <a:rPr lang="en-US" altLang="zh-CN" dirty="0"/>
              <a:t>2</a:t>
            </a:r>
            <a:r>
              <a:rPr lang="en-US" altLang="zh-CN" baseline="30000" dirty="0"/>
              <a:t>n</a:t>
            </a:r>
            <a:r>
              <a:rPr lang="zh-CN" altLang="en-US" dirty="0"/>
              <a:t>个相邻的 </a:t>
            </a:r>
            <a:r>
              <a:rPr lang="en-US" altLang="zh-CN" dirty="0"/>
              <a:t>1 </a:t>
            </a:r>
            <a:r>
              <a:rPr lang="zh-CN" altLang="en-US" dirty="0"/>
              <a:t>方格对应的 </a:t>
            </a:r>
            <a:r>
              <a:rPr lang="en-US" altLang="zh-CN" dirty="0"/>
              <a:t>2</a:t>
            </a:r>
            <a:r>
              <a:rPr lang="en-US" altLang="zh-CN" baseline="30000" dirty="0"/>
              <a:t>n</a:t>
            </a:r>
            <a:r>
              <a:rPr lang="zh-CN" altLang="en-US" dirty="0"/>
              <a:t>个最小项中，有 </a:t>
            </a:r>
            <a:r>
              <a:rPr lang="en-US" altLang="zh-CN" dirty="0"/>
              <a:t>n </a:t>
            </a:r>
            <a:r>
              <a:rPr lang="zh-CN" altLang="en-US" dirty="0"/>
              <a:t>个变量的形式变化过，将它们相或时可以消去这 </a:t>
            </a:r>
            <a:r>
              <a:rPr lang="en-US" altLang="zh-CN" dirty="0"/>
              <a:t>n </a:t>
            </a:r>
            <a:r>
              <a:rPr lang="zh-CN" altLang="en-US" dirty="0"/>
              <a:t>个变量，只剩下不变的因子。</a:t>
            </a:r>
            <a:br>
              <a:rPr lang="zh-CN" altLang="en-US" dirty="0"/>
            </a:br>
            <a:r>
              <a:rPr lang="zh-CN" altLang="en-US" dirty="0"/>
              <a:t>　　</a:t>
            </a:r>
            <a:r>
              <a:rPr lang="en-US" altLang="zh-CN" dirty="0"/>
              <a:t>(5)</a:t>
            </a:r>
            <a:r>
              <a:rPr lang="zh-CN" altLang="en-US" dirty="0"/>
              <a:t>如果卡诺图中所有的方格都为 </a:t>
            </a:r>
            <a:r>
              <a:rPr lang="en-US" altLang="zh-CN" dirty="0"/>
              <a:t>1 </a:t>
            </a:r>
            <a:r>
              <a:rPr lang="zh-CN" altLang="en-US" dirty="0"/>
              <a:t>，将它们圈在一起，结果为 </a:t>
            </a:r>
            <a:r>
              <a:rPr lang="en-US" altLang="zh-CN" dirty="0"/>
              <a:t>1 </a:t>
            </a:r>
            <a:r>
              <a:rPr lang="zh-CN" altLang="en-US" dirty="0"/>
              <a:t>。</a:t>
            </a:r>
            <a:br>
              <a:rPr lang="zh-CN" altLang="en-US" dirty="0"/>
            </a:br>
            <a:r>
              <a:rPr lang="zh-CN" altLang="en-US" dirty="0"/>
              <a:t>　　如果卡诺图中所有的方格都为 </a:t>
            </a:r>
            <a:r>
              <a:rPr lang="en-US" altLang="zh-CN" dirty="0"/>
              <a:t>1 </a:t>
            </a:r>
            <a:r>
              <a:rPr lang="zh-CN" altLang="en-US" dirty="0"/>
              <a:t>，将它们圈在一起，等于将变量的所有不同最小项相或，因此结果为 </a:t>
            </a:r>
            <a:r>
              <a:rPr lang="en-US" altLang="zh-CN" dirty="0"/>
              <a:t>1 </a:t>
            </a:r>
            <a:r>
              <a:rPr lang="zh-CN" altLang="en-US" dirty="0"/>
              <a:t>。这种情形表示在变量的任何取值情况下，函数值恒为 </a:t>
            </a:r>
            <a:r>
              <a:rPr lang="en-US" altLang="zh-CN" dirty="0"/>
              <a:t>1 </a:t>
            </a:r>
            <a:r>
              <a:rPr lang="zh-CN" altLang="en-US" dirty="0"/>
              <a:t>。</a:t>
            </a:r>
            <a:endParaRPr lang="zh-CN" altLang="zh-CN" dirty="0"/>
          </a:p>
        </p:txBody>
      </p:sp>
      <p:sp>
        <p:nvSpPr>
          <p:cNvPr id="495619" name="Rectangle 3"/>
          <p:cNvSpPr>
            <a:spLocks noGrp="1" noChangeArrowheads="1"/>
          </p:cNvSpPr>
          <p:nvPr>
            <p:ph type="body" idx="1"/>
          </p:nvPr>
        </p:nvSpPr>
        <p:spPr/>
        <p:txBody>
          <a:bodyPr/>
          <a:lstStyle/>
          <a:p>
            <a:endParaRPr lang="zh-CN" altLang="zh-CN"/>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Rectangle 2"/>
          <p:cNvSpPr>
            <a:spLocks noGrp="1" noChangeArrowheads="1"/>
          </p:cNvSpPr>
          <p:nvPr>
            <p:ph type="title"/>
          </p:nvPr>
        </p:nvSpPr>
        <p:spPr/>
        <p:txBody>
          <a:bodyPr/>
          <a:lstStyle/>
          <a:p>
            <a:br>
              <a:rPr lang="en-US" altLang="zh-CN" dirty="0"/>
            </a:br>
            <a:r>
              <a:rPr lang="zh-CN" altLang="en-US" dirty="0"/>
              <a:t>　　</a:t>
            </a:r>
            <a:r>
              <a:rPr lang="en-US" altLang="zh-CN" dirty="0"/>
              <a:t>3 )</a:t>
            </a:r>
            <a:r>
              <a:rPr lang="zh-CN" altLang="en-US" dirty="0"/>
              <a:t>卡诺图化简法的步骤和原则</a:t>
            </a:r>
            <a:br>
              <a:rPr lang="zh-CN" altLang="en-US" dirty="0"/>
            </a:br>
            <a:r>
              <a:rPr lang="zh-CN" altLang="en-US" dirty="0"/>
              <a:t>　　用卡诺图化简逻辑函数时，一般先画出函数的卡诺图，然后将卡诺图中的 </a:t>
            </a:r>
            <a:r>
              <a:rPr lang="en-US" altLang="zh-CN" dirty="0"/>
              <a:t>1 </a:t>
            </a:r>
            <a:r>
              <a:rPr lang="zh-CN" altLang="en-US" dirty="0"/>
              <a:t>方格按逻辑相邻特性进行分组划圈。每个圈得到一个简化的与项，与项中只包含在圈中取值没有变</a:t>
            </a:r>
            <a:br>
              <a:rPr lang="zh-CN" altLang="en-US" dirty="0"/>
            </a:br>
            <a:r>
              <a:rPr lang="zh-CN" altLang="en-US" dirty="0"/>
              <a:t>化过的变量，值为 </a:t>
            </a:r>
            <a:r>
              <a:rPr lang="en-US" altLang="zh-CN" dirty="0"/>
              <a:t>1 </a:t>
            </a:r>
            <a:r>
              <a:rPr lang="zh-CN" altLang="en-US" dirty="0"/>
              <a:t>的以原变量出现，值为 </a:t>
            </a:r>
            <a:r>
              <a:rPr lang="en-US" altLang="zh-CN" dirty="0"/>
              <a:t>0 </a:t>
            </a:r>
            <a:r>
              <a:rPr lang="zh-CN" altLang="en-US" dirty="0"/>
              <a:t>的以反变量出现。再将所得各个与项相或，即得到该函数的最简与或表达式。</a:t>
            </a:r>
            <a:endParaRPr lang="zh-CN" altLang="zh-CN" dirty="0"/>
          </a:p>
        </p:txBody>
      </p:sp>
      <p:sp>
        <p:nvSpPr>
          <p:cNvPr id="496643" name="Rectangle 3"/>
          <p:cNvSpPr>
            <a:spLocks noGrp="1" noChangeArrowheads="1"/>
          </p:cNvSpPr>
          <p:nvPr>
            <p:ph type="body" idx="1"/>
          </p:nvPr>
        </p:nvSpPr>
        <p:spPr/>
        <p:txBody>
          <a:bodyPr/>
          <a:lstStyle/>
          <a:p>
            <a:endParaRPr lang="zh-CN" altLang="zh-CN"/>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6" name="Rectangle 2"/>
          <p:cNvSpPr>
            <a:spLocks noGrp="1" noChangeArrowheads="1"/>
          </p:cNvSpPr>
          <p:nvPr>
            <p:ph type="title"/>
          </p:nvPr>
        </p:nvSpPr>
        <p:spPr/>
        <p:txBody>
          <a:bodyPr/>
          <a:lstStyle/>
          <a:p>
            <a:br>
              <a:rPr lang="en-US" altLang="zh-CN" dirty="0"/>
            </a:br>
            <a:r>
              <a:rPr lang="zh-CN" altLang="en-US" dirty="0"/>
              <a:t>　　用卡诺图化简法求函数最简与或表达式的一般步骤如下</a:t>
            </a:r>
            <a:r>
              <a:rPr lang="en-US" altLang="zh-CN" dirty="0"/>
              <a:t>:</a:t>
            </a:r>
            <a:br>
              <a:rPr lang="en-US" altLang="zh-CN" dirty="0"/>
            </a:br>
            <a:r>
              <a:rPr lang="zh-CN" altLang="en-US" dirty="0"/>
              <a:t>　　</a:t>
            </a:r>
            <a:r>
              <a:rPr lang="en-US" altLang="zh-CN" dirty="0"/>
              <a:t>(1)</a:t>
            </a:r>
            <a:r>
              <a:rPr lang="zh-CN" altLang="en-US" dirty="0"/>
              <a:t>画出函数的卡诺图。</a:t>
            </a:r>
            <a:br>
              <a:rPr lang="zh-CN" altLang="en-US" dirty="0"/>
            </a:br>
            <a:r>
              <a:rPr lang="zh-CN" altLang="en-US" dirty="0"/>
              <a:t>　　</a:t>
            </a:r>
            <a:r>
              <a:rPr lang="en-US" altLang="zh-CN" dirty="0"/>
              <a:t>(2)</a:t>
            </a:r>
            <a:r>
              <a:rPr lang="zh-CN" altLang="en-US" dirty="0"/>
              <a:t>对相邻最小项进行分组合并。</a:t>
            </a:r>
            <a:br>
              <a:rPr lang="zh-CN" altLang="en-US" dirty="0"/>
            </a:br>
            <a:r>
              <a:rPr lang="zh-CN" altLang="en-US" dirty="0"/>
              <a:t>　　</a:t>
            </a:r>
            <a:r>
              <a:rPr lang="en-US" altLang="zh-CN" dirty="0"/>
              <a:t>(3)</a:t>
            </a:r>
            <a:r>
              <a:rPr lang="zh-CN" altLang="en-US" dirty="0"/>
              <a:t>写出最简与或表达式。</a:t>
            </a:r>
            <a:endParaRPr lang="zh-CN" altLang="zh-CN" dirty="0"/>
          </a:p>
        </p:txBody>
      </p:sp>
      <p:sp>
        <p:nvSpPr>
          <p:cNvPr id="497667" name="Rectangle 3"/>
          <p:cNvSpPr>
            <a:spLocks noGrp="1" noChangeArrowheads="1"/>
          </p:cNvSpPr>
          <p:nvPr>
            <p:ph type="body" idx="1"/>
          </p:nvPr>
        </p:nvSpPr>
        <p:spPr/>
        <p:txBody>
          <a:bodyPr/>
          <a:lstStyle/>
          <a:p>
            <a:endParaRPr lang="zh-CN" altLang="zh-CN"/>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Rectangle 2"/>
          <p:cNvSpPr>
            <a:spLocks noGrp="1" noChangeArrowheads="1"/>
          </p:cNvSpPr>
          <p:nvPr>
            <p:ph type="title"/>
          </p:nvPr>
        </p:nvSpPr>
        <p:spPr>
          <a:xfrm>
            <a:off x="539552" y="260648"/>
            <a:ext cx="8115300" cy="5638800"/>
          </a:xfrm>
        </p:spPr>
        <p:txBody>
          <a:bodyPr/>
          <a:lstStyle/>
          <a:p>
            <a:pPr>
              <a:lnSpc>
                <a:spcPct val="120000"/>
              </a:lnSpc>
            </a:pPr>
            <a:br>
              <a:rPr lang="en-US" altLang="zh-CN" dirty="0"/>
            </a:br>
            <a:r>
              <a:rPr lang="zh-CN" altLang="en-US" dirty="0"/>
              <a:t>　　用卡诺图化简法求函数最简与或表达式的原则如下</a:t>
            </a:r>
            <a:r>
              <a:rPr lang="en-US" altLang="zh-CN" dirty="0"/>
              <a:t>:</a:t>
            </a:r>
            <a:br>
              <a:rPr lang="en-US" altLang="zh-CN" dirty="0"/>
            </a:br>
            <a:r>
              <a:rPr lang="zh-CN" altLang="en-US" dirty="0"/>
              <a:t>　　</a:t>
            </a:r>
            <a:r>
              <a:rPr lang="en-US" altLang="zh-CN" dirty="0"/>
              <a:t>(1)</a:t>
            </a:r>
            <a:r>
              <a:rPr lang="zh-CN" altLang="en-US" dirty="0"/>
              <a:t>每个值为 </a:t>
            </a:r>
            <a:r>
              <a:rPr lang="en-US" altLang="zh-CN" dirty="0"/>
              <a:t>1 </a:t>
            </a:r>
            <a:r>
              <a:rPr lang="zh-CN" altLang="en-US" dirty="0"/>
              <a:t>的方格至少被圈一次。当某个方格被圈多于一次时，相当于对这个最小项使用同一律 </a:t>
            </a:r>
            <a:r>
              <a:rPr lang="en-US" altLang="zh-CN" dirty="0"/>
              <a:t>A+A=A </a:t>
            </a:r>
            <a:r>
              <a:rPr lang="zh-CN" altLang="en-US" dirty="0"/>
              <a:t>，并不改变函数的值。</a:t>
            </a:r>
            <a:br>
              <a:rPr lang="en-US" altLang="zh-CN" dirty="0"/>
            </a:br>
            <a:r>
              <a:rPr lang="zh-CN" altLang="en-US" dirty="0"/>
              <a:t>　　</a:t>
            </a:r>
            <a:r>
              <a:rPr lang="en-US" altLang="zh-CN" dirty="0"/>
              <a:t>(2)</a:t>
            </a:r>
            <a:r>
              <a:rPr lang="zh-CN" altLang="en-US" dirty="0"/>
              <a:t>每个圈中至少有一个 </a:t>
            </a:r>
            <a:r>
              <a:rPr lang="en-US" altLang="zh-CN" dirty="0"/>
              <a:t>1 </a:t>
            </a:r>
            <a:r>
              <a:rPr lang="zh-CN" altLang="en-US" dirty="0"/>
              <a:t>方格是其余所有圈中不包含的。如果一个圈中的任何一个</a:t>
            </a:r>
            <a:r>
              <a:rPr lang="en-US" altLang="zh-CN" dirty="0"/>
              <a:t>1 </a:t>
            </a:r>
            <a:r>
              <a:rPr lang="zh-CN" altLang="en-US" dirty="0"/>
              <a:t>方格都出现在别的圈中，则这个圈就是多余的。</a:t>
            </a:r>
            <a:br>
              <a:rPr lang="zh-CN" altLang="en-US" dirty="0"/>
            </a:br>
            <a:r>
              <a:rPr lang="zh-CN" altLang="en-US" dirty="0"/>
              <a:t>　　</a:t>
            </a:r>
            <a:r>
              <a:rPr lang="en-US" altLang="zh-CN" dirty="0"/>
              <a:t>(3)</a:t>
            </a:r>
            <a:r>
              <a:rPr lang="zh-CN" altLang="en-US" dirty="0"/>
              <a:t>任一圈中都不能包含取值为 </a:t>
            </a:r>
            <a:r>
              <a:rPr lang="en-US" altLang="zh-CN" dirty="0"/>
              <a:t>0 </a:t>
            </a:r>
            <a:r>
              <a:rPr lang="zh-CN" altLang="en-US" dirty="0"/>
              <a:t>的方格。</a:t>
            </a:r>
            <a:br>
              <a:rPr lang="zh-CN" altLang="en-US" dirty="0"/>
            </a:br>
            <a:r>
              <a:rPr lang="zh-CN" altLang="en-US" dirty="0"/>
              <a:t>　　</a:t>
            </a:r>
            <a:r>
              <a:rPr lang="en-US" altLang="zh-CN" dirty="0"/>
              <a:t>(4)</a:t>
            </a:r>
            <a:r>
              <a:rPr lang="zh-CN" altLang="en-US" dirty="0"/>
              <a:t>圈的个数越少越好。圈的个数越少，得到的与项就越少。</a:t>
            </a:r>
            <a:br>
              <a:rPr lang="zh-CN" altLang="en-US" dirty="0"/>
            </a:br>
            <a:r>
              <a:rPr lang="zh-CN" altLang="en-US" dirty="0"/>
              <a:t>　　</a:t>
            </a:r>
            <a:r>
              <a:rPr lang="en-US" altLang="zh-CN" dirty="0"/>
              <a:t>(5)</a:t>
            </a:r>
            <a:r>
              <a:rPr lang="zh-CN" altLang="en-US" dirty="0"/>
              <a:t>圈越大越好。圈越大，消去的变量越多，所得与项包含的因子就越少。每个圈中包含的 </a:t>
            </a:r>
            <a:r>
              <a:rPr lang="en-US" altLang="zh-CN" dirty="0"/>
              <a:t>1 </a:t>
            </a:r>
            <a:r>
              <a:rPr lang="zh-CN" altLang="en-US" dirty="0"/>
              <a:t>方格的个数必须是 </a:t>
            </a:r>
            <a:r>
              <a:rPr lang="en-US" altLang="zh-CN" dirty="0"/>
              <a:t>2 </a:t>
            </a:r>
            <a:r>
              <a:rPr lang="zh-CN" altLang="en-US" dirty="0"/>
              <a:t>的整数次方。</a:t>
            </a:r>
            <a:endParaRPr lang="zh-CN" altLang="zh-CN"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2"/>
          <p:cNvSpPr>
            <a:spLocks noGrp="1" noChangeArrowheads="1"/>
          </p:cNvSpPr>
          <p:nvPr>
            <p:ph type="title"/>
          </p:nvPr>
        </p:nvSpPr>
        <p:spPr/>
        <p:txBody>
          <a:bodyPr/>
          <a:lstStyle/>
          <a:p>
            <a:br>
              <a:rPr lang="en-US" altLang="zh-CN" dirty="0"/>
            </a:br>
            <a:r>
              <a:rPr lang="zh-CN" altLang="en-US" dirty="0"/>
              <a:t>　　</a:t>
            </a:r>
            <a:r>
              <a:rPr lang="en-US" altLang="zh-CN" b="1" dirty="0"/>
              <a:t>【</a:t>
            </a:r>
            <a:r>
              <a:rPr lang="zh-CN" altLang="en-US" b="1" dirty="0"/>
              <a:t>例 </a:t>
            </a:r>
            <a:r>
              <a:rPr lang="en-US" altLang="zh-CN" b="1" dirty="0"/>
              <a:t>1.33 】 </a:t>
            </a:r>
            <a:r>
              <a:rPr lang="zh-CN" altLang="en-US" dirty="0"/>
              <a:t>用图形法化简函数 </a:t>
            </a:r>
            <a:br>
              <a:rPr lang="en-US" altLang="zh-CN" dirty="0"/>
            </a:br>
            <a:r>
              <a:rPr lang="zh-CN" altLang="en-US" dirty="0"/>
              <a:t>写出其最简与或表达式。</a:t>
            </a:r>
            <a:br>
              <a:rPr lang="zh-CN" altLang="en-US" dirty="0"/>
            </a:br>
            <a:r>
              <a:rPr lang="zh-CN" altLang="en-US" dirty="0"/>
              <a:t>　　</a:t>
            </a:r>
            <a:r>
              <a:rPr lang="zh-CN" altLang="en-US" b="1" dirty="0"/>
              <a:t>解</a:t>
            </a:r>
            <a:r>
              <a:rPr lang="zh-CN" altLang="en-US" dirty="0"/>
              <a:t> 首先将函数 </a:t>
            </a:r>
            <a:r>
              <a:rPr lang="en-US" altLang="zh-CN" dirty="0"/>
              <a:t>F </a:t>
            </a:r>
            <a:r>
              <a:rPr lang="zh-CN" altLang="en-US" dirty="0"/>
              <a:t>转换为一般与或表达式</a:t>
            </a:r>
            <a:r>
              <a:rPr lang="en-US" altLang="zh-CN" dirty="0"/>
              <a:t>:</a:t>
            </a:r>
            <a:br>
              <a:rPr lang="en-US" altLang="zh-CN" dirty="0"/>
            </a:br>
            <a:br>
              <a:rPr lang="en-US" altLang="zh-CN" dirty="0"/>
            </a:br>
            <a:r>
              <a:rPr lang="zh-CN" altLang="en-US" dirty="0"/>
              <a:t>　　</a:t>
            </a:r>
            <a:br>
              <a:rPr lang="en-US" altLang="zh-CN" dirty="0"/>
            </a:br>
            <a:r>
              <a:rPr lang="zh-CN" altLang="en-US" dirty="0"/>
              <a:t>　　接着画出函数 </a:t>
            </a:r>
            <a:r>
              <a:rPr lang="en-US" altLang="zh-CN" dirty="0"/>
              <a:t>F </a:t>
            </a:r>
            <a:r>
              <a:rPr lang="zh-CN" altLang="en-US" dirty="0"/>
              <a:t>的卡诺图，如图 </a:t>
            </a:r>
            <a:r>
              <a:rPr lang="en-US" altLang="zh-CN" dirty="0"/>
              <a:t>1</a:t>
            </a:r>
            <a:r>
              <a:rPr lang="zh-CN" altLang="en-US" dirty="0"/>
              <a:t>－</a:t>
            </a:r>
            <a:r>
              <a:rPr lang="en-US" altLang="zh-CN" dirty="0"/>
              <a:t>17 </a:t>
            </a:r>
            <a:r>
              <a:rPr lang="zh-CN" altLang="en-US" dirty="0"/>
              <a:t>所示。</a:t>
            </a:r>
            <a:endParaRPr lang="zh-CN" altLang="zh-CN" dirty="0"/>
          </a:p>
        </p:txBody>
      </p:sp>
      <p:sp>
        <p:nvSpPr>
          <p:cNvPr id="500739"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6096" y="1124744"/>
            <a:ext cx="2896004" cy="390580"/>
          </a:xfrm>
          <a:prstGeom prst="rect">
            <a:avLst/>
          </a:prstGeom>
        </p:spPr>
      </p:pic>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56" y="2636912"/>
            <a:ext cx="5630061" cy="419159"/>
          </a:xfrm>
          <a:prstGeom prst="rect">
            <a:avLst/>
          </a:prstGeom>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2"/>
          <p:cNvSpPr>
            <a:spLocks noGrp="1" noChangeArrowheads="1"/>
          </p:cNvSpPr>
          <p:nvPr>
            <p:ph type="title"/>
          </p:nvPr>
        </p:nvSpPr>
        <p:spPr/>
        <p:txBody>
          <a:bodyPr/>
          <a:lstStyle/>
          <a:p>
            <a:endParaRPr lang="zh-CN" altLang="zh-CN"/>
          </a:p>
        </p:txBody>
      </p:sp>
      <p:sp>
        <p:nvSpPr>
          <p:cNvPr id="501763" name="Rectangle 3"/>
          <p:cNvSpPr>
            <a:spLocks noGrp="1" noChangeArrowheads="1"/>
          </p:cNvSpPr>
          <p:nvPr>
            <p:ph type="body" idx="1"/>
          </p:nvPr>
        </p:nvSpPr>
        <p:spPr/>
        <p:txBody>
          <a:bodyPr/>
          <a:lstStyle/>
          <a:p>
            <a:r>
              <a:rPr lang="zh-CN" altLang="en-US" dirty="0"/>
              <a:t>图 </a:t>
            </a:r>
            <a:r>
              <a:rPr lang="en-US" altLang="zh-CN" dirty="0"/>
              <a:t>1</a:t>
            </a:r>
            <a:r>
              <a:rPr lang="zh-CN" altLang="en-US" dirty="0"/>
              <a:t>－</a:t>
            </a:r>
            <a:r>
              <a:rPr lang="en-US" altLang="zh-CN" dirty="0"/>
              <a:t>17  </a:t>
            </a:r>
            <a:r>
              <a:rPr lang="zh-CN" altLang="en-US" dirty="0"/>
              <a:t>例 </a:t>
            </a:r>
            <a:r>
              <a:rPr lang="en-US" altLang="zh-CN" dirty="0"/>
              <a:t>1.33 </a:t>
            </a:r>
            <a:r>
              <a:rPr lang="zh-CN" altLang="en-US" dirty="0"/>
              <a:t>函数 </a:t>
            </a:r>
            <a:r>
              <a:rPr lang="en-US" altLang="zh-CN" dirty="0"/>
              <a:t>F </a:t>
            </a:r>
            <a:r>
              <a:rPr lang="zh-CN" altLang="en-US" dirty="0"/>
              <a:t>的卡诺图</a:t>
            </a:r>
            <a:endParaRPr lang="zh-CN" altLang="zh-CN" dirty="0"/>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1628800"/>
            <a:ext cx="3809613" cy="322074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2"/>
          <p:cNvSpPr>
            <a:spLocks noGrp="1" noChangeArrowheads="1"/>
          </p:cNvSpPr>
          <p:nvPr>
            <p:ph type="title"/>
          </p:nvPr>
        </p:nvSpPr>
        <p:spPr>
          <a:xfrm>
            <a:off x="539552" y="548680"/>
            <a:ext cx="8115300" cy="5638800"/>
          </a:xfrm>
        </p:spPr>
        <p:txBody>
          <a:bodyPr/>
          <a:lstStyle/>
          <a:p>
            <a:br>
              <a:rPr lang="en-US" altLang="zh-CN" dirty="0"/>
            </a:br>
            <a:r>
              <a:rPr lang="zh-CN" altLang="en-US" dirty="0"/>
              <a:t>　　</a:t>
            </a:r>
            <a:r>
              <a:rPr lang="en-US" altLang="zh-CN" dirty="0"/>
              <a:t>3 )</a:t>
            </a:r>
            <a:r>
              <a:rPr lang="zh-CN" altLang="en-US" dirty="0"/>
              <a:t>八</a:t>
            </a:r>
            <a:r>
              <a:rPr lang="en-US" altLang="zh-CN" dirty="0"/>
              <a:t>—</a:t>
            </a:r>
            <a:r>
              <a:rPr lang="zh-CN" altLang="en-US" dirty="0"/>
              <a:t>十转换</a:t>
            </a:r>
            <a:br>
              <a:rPr lang="zh-CN" altLang="en-US" dirty="0"/>
            </a:br>
            <a:r>
              <a:rPr lang="zh-CN" altLang="en-US" dirty="0"/>
              <a:t>　　求八进制数的等值十进制数时，将各数位的值和相应的位权相乘，然后相加即可。</a:t>
            </a:r>
            <a:br>
              <a:rPr lang="zh-CN" altLang="en-US" dirty="0"/>
            </a:br>
            <a:r>
              <a:rPr lang="en-US" altLang="zh-CN" b="1" dirty="0"/>
              <a:t>【</a:t>
            </a:r>
            <a:r>
              <a:rPr lang="zh-CN" altLang="en-US" b="1" dirty="0"/>
              <a:t>例 </a:t>
            </a:r>
            <a:r>
              <a:rPr lang="en-US" altLang="zh-CN" b="1" dirty="0"/>
              <a:t>1.4 】 </a:t>
            </a:r>
            <a:r>
              <a:rPr lang="zh-CN" altLang="en-US" dirty="0"/>
              <a:t>将八进制数 </a:t>
            </a:r>
            <a:r>
              <a:rPr lang="en-US" altLang="zh-CN" dirty="0"/>
              <a:t>71. 5</a:t>
            </a:r>
            <a:r>
              <a:rPr lang="en-US" altLang="zh-CN" baseline="-25000" dirty="0"/>
              <a:t>O</a:t>
            </a:r>
            <a:r>
              <a:rPr lang="en-US" altLang="zh-CN" dirty="0"/>
              <a:t> </a:t>
            </a:r>
            <a:r>
              <a:rPr lang="zh-CN" altLang="en-US" dirty="0"/>
              <a:t>转换为等值的十进制数。</a:t>
            </a:r>
            <a:br>
              <a:rPr lang="zh-CN" altLang="en-US" dirty="0"/>
            </a:br>
            <a:r>
              <a:rPr lang="zh-CN" altLang="en-US" dirty="0"/>
              <a:t>　　</a:t>
            </a:r>
            <a:r>
              <a:rPr lang="zh-CN" altLang="en-US" b="1" dirty="0"/>
              <a:t>解</a:t>
            </a:r>
            <a:r>
              <a:rPr lang="zh-CN" altLang="en-US" dirty="0"/>
              <a:t> 八进制数 </a:t>
            </a:r>
            <a:r>
              <a:rPr lang="en-US" altLang="zh-CN" dirty="0"/>
              <a:t>71.5</a:t>
            </a:r>
            <a:r>
              <a:rPr lang="en-US" altLang="zh-CN" baseline="-25000" dirty="0"/>
              <a:t>O </a:t>
            </a:r>
            <a:r>
              <a:rPr lang="zh-CN" altLang="en-US" dirty="0"/>
              <a:t>各位对应的位权如下：</a:t>
            </a:r>
            <a:br>
              <a:rPr lang="en-US" altLang="zh-CN" dirty="0"/>
            </a:br>
            <a:r>
              <a:rPr lang="zh-CN" altLang="en-US" dirty="0"/>
              <a:t>　　　　位权：</a:t>
            </a:r>
            <a:r>
              <a:rPr lang="en-US" altLang="zh-CN" dirty="0"/>
              <a:t> 8</a:t>
            </a:r>
            <a:r>
              <a:rPr lang="en-US" altLang="zh-CN" baseline="30000" dirty="0"/>
              <a:t>1</a:t>
            </a:r>
            <a:r>
              <a:rPr lang="zh-CN" altLang="en-US" baseline="30000" dirty="0"/>
              <a:t>　</a:t>
            </a:r>
            <a:r>
              <a:rPr lang="en-US" altLang="zh-CN" dirty="0"/>
              <a:t>8</a:t>
            </a:r>
            <a:r>
              <a:rPr lang="en-US" altLang="zh-CN" baseline="30000" dirty="0"/>
              <a:t>0</a:t>
            </a:r>
            <a:r>
              <a:rPr lang="zh-CN" altLang="en-US" baseline="30000" dirty="0"/>
              <a:t>　</a:t>
            </a:r>
            <a:r>
              <a:rPr lang="en-US" altLang="zh-CN" dirty="0"/>
              <a:t>8</a:t>
            </a:r>
            <a:r>
              <a:rPr lang="en-US" altLang="zh-CN" baseline="30000" dirty="0"/>
              <a:t>-1</a:t>
            </a:r>
            <a:br>
              <a:rPr lang="en-US" altLang="zh-CN" dirty="0"/>
            </a:br>
            <a:r>
              <a:rPr lang="zh-CN" altLang="en-US" dirty="0"/>
              <a:t>　　八进制数：</a:t>
            </a:r>
            <a:r>
              <a:rPr lang="en-US" altLang="zh-CN" dirty="0"/>
              <a:t> 7</a:t>
            </a:r>
            <a:r>
              <a:rPr lang="zh-CN" altLang="en-US" dirty="0"/>
              <a:t>　</a:t>
            </a:r>
            <a:r>
              <a:rPr lang="en-US" altLang="zh-CN" dirty="0"/>
              <a:t> 1.5</a:t>
            </a:r>
            <a:br>
              <a:rPr lang="en-US" altLang="zh-CN" dirty="0"/>
            </a:br>
            <a:r>
              <a:rPr lang="zh-CN" altLang="en-US" dirty="0"/>
              <a:t>　　等值十进制数为</a:t>
            </a:r>
            <a:br>
              <a:rPr lang="zh-CN" altLang="en-US" dirty="0"/>
            </a:br>
            <a:r>
              <a:rPr lang="zh-CN" altLang="en-US" dirty="0"/>
              <a:t>　　</a:t>
            </a:r>
            <a:r>
              <a:rPr lang="en-US" altLang="zh-CN" dirty="0"/>
              <a:t>7×8</a:t>
            </a:r>
            <a:r>
              <a:rPr lang="en-US" altLang="zh-CN" baseline="30000" dirty="0"/>
              <a:t>1 </a:t>
            </a:r>
            <a:r>
              <a:rPr lang="en-US" altLang="zh-CN" dirty="0"/>
              <a:t>+1×8 </a:t>
            </a:r>
            <a:r>
              <a:rPr lang="en-US" altLang="zh-CN" baseline="30000" dirty="0"/>
              <a:t>0</a:t>
            </a:r>
            <a:r>
              <a:rPr lang="en-US" altLang="zh-CN" dirty="0"/>
              <a:t> +5×8 </a:t>
            </a:r>
            <a:r>
              <a:rPr lang="en-US" altLang="zh-CN" baseline="30000" dirty="0"/>
              <a:t>-1 </a:t>
            </a:r>
            <a:r>
              <a:rPr lang="en-US" altLang="zh-CN" dirty="0"/>
              <a:t>=7×8+1×1+5×0.125=57.625</a:t>
            </a:r>
            <a:r>
              <a:rPr lang="en-US" altLang="zh-CN" baseline="-25000" dirty="0"/>
              <a:t>D</a:t>
            </a:r>
            <a:endParaRPr lang="zh-CN" altLang="zh-CN" baseline="-25000"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02786" name="Rectangle 2"/>
              <p:cNvSpPr>
                <a:spLocks noGrp="1" noChangeArrowheads="1"/>
              </p:cNvSpPr>
              <p:nvPr>
                <p:ph type="title"/>
              </p:nvPr>
            </p:nvSpPr>
            <p:spPr/>
            <p:txBody>
              <a:bodyPr/>
              <a:lstStyle/>
              <a:p>
                <a:pPr>
                  <a:lnSpc>
                    <a:spcPct val="120000"/>
                  </a:lnSpc>
                </a:pPr>
                <a:br>
                  <a:rPr lang="en-US" altLang="zh-CN" sz="2300" dirty="0"/>
                </a:br>
                <a:r>
                  <a:rPr lang="zh-CN" altLang="en-US" sz="2300" dirty="0"/>
                  <a:t>　　然后，对卡诺图中相邻的最小项进行分组合并。将中间两列的八个最小项圈在一起。该圈包含八个最小项，将消去三个变量，只剩下取值不变的变量 </a:t>
                </a:r>
                <a:r>
                  <a:rPr lang="en-US" altLang="zh-CN" sz="2300" dirty="0"/>
                  <a:t>D </a:t>
                </a:r>
                <a:r>
                  <a:rPr lang="zh-CN" altLang="en-US" sz="2300" dirty="0"/>
                  <a:t>。由于在该圈中，</a:t>
                </a:r>
                <a:r>
                  <a:rPr lang="en-US" altLang="zh-CN" sz="2300" dirty="0"/>
                  <a:t> D </a:t>
                </a:r>
                <a:r>
                  <a:rPr lang="zh-CN" altLang="en-US" sz="2300" dirty="0"/>
                  <a:t>的值为 </a:t>
                </a:r>
                <a:r>
                  <a:rPr lang="en-US" altLang="zh-CN" sz="2300" dirty="0"/>
                  <a:t>1 </a:t>
                </a:r>
                <a:r>
                  <a:rPr lang="zh-CN" altLang="en-US" sz="2300" dirty="0"/>
                  <a:t>，因此合并的结果为 </a:t>
                </a:r>
                <a:r>
                  <a:rPr lang="en-US" altLang="zh-CN" sz="2300" dirty="0"/>
                  <a:t>D </a:t>
                </a:r>
                <a:r>
                  <a:rPr lang="zh-CN" altLang="en-US" sz="2300" dirty="0"/>
                  <a:t>。另将上、下两行右边各两个最小项圈在一起。该圈包含四个最小项，将消去两个变量，剩下取值不变的变量 </a:t>
                </a:r>
                <a:r>
                  <a:rPr lang="en-US" altLang="zh-CN" sz="2300" dirty="0"/>
                  <a:t>B </a:t>
                </a:r>
                <a:r>
                  <a:rPr lang="zh-CN" altLang="en-US" sz="2300" dirty="0"/>
                  <a:t>和 </a:t>
                </a:r>
                <a:r>
                  <a:rPr lang="en-US" altLang="zh-CN" sz="2300" dirty="0"/>
                  <a:t>C </a:t>
                </a:r>
                <a:r>
                  <a:rPr lang="zh-CN" altLang="en-US" sz="2300" dirty="0"/>
                  <a:t>。由于在该圈中，</a:t>
                </a:r>
                <a:r>
                  <a:rPr lang="en-US" altLang="zh-CN" sz="2300" dirty="0"/>
                  <a:t> B </a:t>
                </a:r>
                <a:r>
                  <a:rPr lang="zh-CN" altLang="en-US" sz="2300" dirty="0"/>
                  <a:t>的值为 </a:t>
                </a:r>
                <a:r>
                  <a:rPr lang="en-US" altLang="zh-CN" sz="2300" dirty="0"/>
                  <a:t>0 </a:t>
                </a:r>
                <a:r>
                  <a:rPr lang="zh-CN" altLang="en-US" sz="2300" dirty="0"/>
                  <a:t>，</a:t>
                </a:r>
                <a:r>
                  <a:rPr lang="en-US" altLang="zh-CN" sz="2300" dirty="0"/>
                  <a:t> C </a:t>
                </a:r>
                <a:r>
                  <a:rPr lang="zh-CN" altLang="en-US" sz="2300" dirty="0"/>
                  <a:t>的值为 </a:t>
                </a:r>
                <a:r>
                  <a:rPr lang="en-US" altLang="zh-CN" sz="2300" dirty="0"/>
                  <a:t>1 </a:t>
                </a:r>
                <a:r>
                  <a:rPr lang="zh-CN" altLang="en-US" sz="2300" dirty="0"/>
                  <a:t>，因此合并的结果为</a:t>
                </a:r>
                <a14:m>
                  <m:oMath xmlns:m="http://schemas.openxmlformats.org/officeDocument/2006/math">
                    <m:acc>
                      <m:accPr>
                        <m:chr m:val="̅"/>
                        <m:ctrlPr>
                          <a:rPr lang="zh-CN" altLang="en-US" sz="2300" i="1" smtClean="0">
                            <a:latin typeface="Cambria Math" panose="02040503050406030204" pitchFamily="18" charset="0"/>
                          </a:rPr>
                        </m:ctrlPr>
                      </m:accPr>
                      <m:e>
                        <m:r>
                          <m:rPr>
                            <m:nor/>
                          </m:rPr>
                          <a:rPr lang="en-US" altLang="zh-CN" sz="2300" dirty="0"/>
                          <m:t>B</m:t>
                        </m:r>
                      </m:e>
                    </m:acc>
                  </m:oMath>
                </a14:m>
                <a:r>
                  <a:rPr lang="en-US" altLang="zh-CN" sz="2300" dirty="0"/>
                  <a:t>C </a:t>
                </a:r>
                <a:r>
                  <a:rPr lang="zh-CN" altLang="en-US" sz="2300" dirty="0"/>
                  <a:t>。编号 </a:t>
                </a:r>
                <a:r>
                  <a:rPr lang="en-US" altLang="zh-CN" sz="2300" dirty="0"/>
                  <a:t>3 </a:t>
                </a:r>
                <a:r>
                  <a:rPr lang="zh-CN" altLang="en-US" sz="2300" dirty="0"/>
                  <a:t>和 </a:t>
                </a:r>
                <a:r>
                  <a:rPr lang="en-US" altLang="zh-CN" sz="2300" dirty="0"/>
                  <a:t>11 </a:t>
                </a:r>
                <a:r>
                  <a:rPr lang="zh-CN" altLang="en-US" sz="2300" dirty="0"/>
                  <a:t>的最小项被圈过两次，目的是得到更简单的结果。</a:t>
                </a:r>
                <a:br>
                  <a:rPr lang="en-US" altLang="zh-CN" sz="2300" dirty="0"/>
                </a:br>
                <a:r>
                  <a:rPr lang="zh-CN" altLang="en-US" sz="2300" dirty="0"/>
                  <a:t>　　最后，根据合并的结果写出函数的最简与或表达式 </a:t>
                </a:r>
                <a:r>
                  <a:rPr lang="en-US" altLang="zh-CN" sz="2300" dirty="0"/>
                  <a:t>:</a:t>
                </a:r>
                <a:endParaRPr lang="zh-CN" altLang="zh-CN" sz="2300" dirty="0"/>
              </a:p>
            </p:txBody>
          </p:sp>
        </mc:Choice>
        <mc:Fallback xmlns="">
          <p:sp>
            <p:nvSpPr>
              <p:cNvPr id="502786" name="Rectangle 2"/>
              <p:cNvSpPr>
                <a:spLocks noGrp="1" noRot="1" noChangeAspect="1" noMove="1" noResize="1" noEditPoints="1" noAdjustHandles="1" noChangeArrowheads="1" noChangeShapeType="1" noTextEdit="1"/>
              </p:cNvSpPr>
              <p:nvPr>
                <p:ph type="title"/>
              </p:nvPr>
            </p:nvSpPr>
            <p:spPr>
              <a:blipFill rotWithShape="1">
                <a:blip r:embed="rId2"/>
                <a:stretch>
                  <a:fillRect l="-1127" r="-4583"/>
                </a:stretch>
              </a:blipFill>
            </p:spPr>
            <p:txBody>
              <a:bodyPr/>
              <a:lstStyle/>
              <a:p>
                <a:r>
                  <a:rPr lang="zh-CN" altLang="en-US">
                    <a:noFill/>
                  </a:rPr>
                  <a:t> </a:t>
                </a:r>
              </a:p>
            </p:txBody>
          </p:sp>
        </mc:Fallback>
      </mc:AlternateContent>
      <p:sp>
        <p:nvSpPr>
          <p:cNvPr id="502787"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3888" y="5013175"/>
            <a:ext cx="1584176" cy="512177"/>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810" name="Rectangle 2"/>
          <p:cNvSpPr>
            <a:spLocks noGrp="1" noChangeArrowheads="1"/>
          </p:cNvSpPr>
          <p:nvPr>
            <p:ph type="title"/>
          </p:nvPr>
        </p:nvSpPr>
        <p:spPr>
          <a:xfrm>
            <a:off x="514349" y="260648"/>
            <a:ext cx="8115300" cy="5638800"/>
          </a:xfrm>
        </p:spPr>
        <p:txBody>
          <a:bodyPr/>
          <a:lstStyle/>
          <a:p>
            <a:br>
              <a:rPr lang="en-US" altLang="zh-CN" dirty="0"/>
            </a:br>
            <a:r>
              <a:rPr lang="zh-CN" altLang="en-US" dirty="0"/>
              <a:t>　　</a:t>
            </a:r>
            <a:r>
              <a:rPr lang="en-US" altLang="zh-CN" b="1" dirty="0"/>
              <a:t>【</a:t>
            </a:r>
            <a:r>
              <a:rPr lang="zh-CN" altLang="en-US" b="1" dirty="0"/>
              <a:t>例 </a:t>
            </a:r>
            <a:r>
              <a:rPr lang="en-US" altLang="zh-CN" b="1" dirty="0"/>
              <a:t>1.34 】 </a:t>
            </a:r>
            <a:r>
              <a:rPr lang="zh-CN" altLang="en-US" dirty="0"/>
              <a:t>用图形法化简函数　　　　</a:t>
            </a:r>
            <a:r>
              <a:rPr lang="en-US" altLang="zh-CN" dirty="0"/>
              <a:t>( 0 </a:t>
            </a:r>
            <a:r>
              <a:rPr lang="zh-CN" altLang="en-US" dirty="0"/>
              <a:t>，</a:t>
            </a:r>
            <a:r>
              <a:rPr lang="en-US" altLang="zh-CN" dirty="0"/>
              <a:t> 1 </a:t>
            </a:r>
            <a:r>
              <a:rPr lang="zh-CN" altLang="en-US" dirty="0"/>
              <a:t>，</a:t>
            </a:r>
            <a:r>
              <a:rPr lang="en-US" altLang="zh-CN" dirty="0"/>
              <a:t> 2 </a:t>
            </a:r>
            <a:r>
              <a:rPr lang="zh-CN" altLang="en-US" dirty="0"/>
              <a:t>，</a:t>
            </a:r>
            <a:r>
              <a:rPr lang="en-US" altLang="zh-CN" dirty="0"/>
              <a:t> 5 </a:t>
            </a:r>
            <a:r>
              <a:rPr lang="zh-CN" altLang="en-US" dirty="0"/>
              <a:t>，</a:t>
            </a:r>
            <a:r>
              <a:rPr lang="en-US" altLang="zh-CN" dirty="0"/>
              <a:t> 6 </a:t>
            </a:r>
            <a:r>
              <a:rPr lang="zh-CN" altLang="en-US" dirty="0"/>
              <a:t>，</a:t>
            </a:r>
            <a:r>
              <a:rPr lang="en-US" altLang="zh-CN" dirty="0"/>
              <a:t> 7 </a:t>
            </a:r>
            <a:r>
              <a:rPr lang="zh-CN" altLang="en-US" dirty="0"/>
              <a:t>，</a:t>
            </a:r>
            <a:r>
              <a:rPr lang="en-US" altLang="zh-CN" dirty="0"/>
              <a:t> 8 </a:t>
            </a:r>
            <a:r>
              <a:rPr lang="zh-CN" altLang="en-US" dirty="0"/>
              <a:t>，</a:t>
            </a:r>
            <a:r>
              <a:rPr lang="en-US" altLang="zh-CN" dirty="0"/>
              <a:t> 10 </a:t>
            </a:r>
            <a:r>
              <a:rPr lang="zh-CN" altLang="en-US" dirty="0"/>
              <a:t>，</a:t>
            </a:r>
            <a:r>
              <a:rPr lang="en-US" altLang="zh-CN" dirty="0"/>
              <a:t> 11 </a:t>
            </a:r>
            <a:r>
              <a:rPr lang="zh-CN" altLang="en-US" dirty="0"/>
              <a:t>，</a:t>
            </a:r>
            <a:r>
              <a:rPr lang="en-US" altLang="zh-CN" dirty="0"/>
              <a:t> 12 </a:t>
            </a:r>
            <a:r>
              <a:rPr lang="zh-CN" altLang="en-US" dirty="0"/>
              <a:t>，</a:t>
            </a:r>
            <a:r>
              <a:rPr lang="en-US" altLang="zh-CN" dirty="0"/>
              <a:t> 13 </a:t>
            </a:r>
            <a:r>
              <a:rPr lang="zh-CN" altLang="en-US" dirty="0"/>
              <a:t>，</a:t>
            </a:r>
            <a:r>
              <a:rPr lang="en-US" altLang="zh-CN" dirty="0"/>
              <a:t> 15 )</a:t>
            </a:r>
            <a:r>
              <a:rPr lang="zh-CN" altLang="en-US" dirty="0"/>
              <a:t>，写出其最简与或表达式。</a:t>
            </a:r>
            <a:br>
              <a:rPr lang="zh-CN" altLang="en-US" dirty="0"/>
            </a:br>
            <a:r>
              <a:rPr lang="zh-CN" altLang="en-US" dirty="0"/>
              <a:t>　　</a:t>
            </a:r>
            <a:r>
              <a:rPr lang="zh-CN" altLang="en-US" b="1" dirty="0"/>
              <a:t>解</a:t>
            </a:r>
            <a:r>
              <a:rPr lang="zh-CN" altLang="en-US" dirty="0"/>
              <a:t> 画出函数 </a:t>
            </a:r>
            <a:r>
              <a:rPr lang="en-US" altLang="zh-CN" dirty="0"/>
              <a:t>F </a:t>
            </a:r>
            <a:r>
              <a:rPr lang="zh-CN" altLang="en-US" dirty="0"/>
              <a:t>的卡诺图，如图 </a:t>
            </a:r>
            <a:r>
              <a:rPr lang="en-US" altLang="zh-CN" dirty="0"/>
              <a:t>1</a:t>
            </a:r>
            <a:r>
              <a:rPr lang="zh-CN" altLang="en-US" dirty="0"/>
              <a:t>－</a:t>
            </a:r>
            <a:r>
              <a:rPr lang="en-US" altLang="zh-CN" dirty="0"/>
              <a:t>18 </a:t>
            </a:r>
            <a:r>
              <a:rPr lang="zh-CN" altLang="en-US" dirty="0"/>
              <a:t>所示。</a:t>
            </a:r>
            <a:endParaRPr lang="zh-CN" altLang="zh-CN" dirty="0"/>
          </a:p>
        </p:txBody>
      </p:sp>
      <p:sp>
        <p:nvSpPr>
          <p:cNvPr id="503811" name="Rectangle 3"/>
          <p:cNvSpPr>
            <a:spLocks noGrp="1" noChangeArrowheads="1"/>
          </p:cNvSpPr>
          <p:nvPr>
            <p:ph type="body" idx="1"/>
          </p:nvPr>
        </p:nvSpPr>
        <p:spPr/>
        <p:txBody>
          <a:bodyPr/>
          <a:lstStyle/>
          <a:p>
            <a:r>
              <a:rPr lang="zh-CN" altLang="en-US" dirty="0"/>
              <a:t>图 </a:t>
            </a:r>
            <a:r>
              <a:rPr lang="en-US" altLang="zh-CN" dirty="0"/>
              <a:t>1</a:t>
            </a:r>
            <a:r>
              <a:rPr lang="zh-CN" altLang="en-US" dirty="0"/>
              <a:t>－</a:t>
            </a:r>
            <a:r>
              <a:rPr lang="en-US" altLang="zh-CN" dirty="0"/>
              <a:t>18  </a:t>
            </a:r>
            <a:r>
              <a:rPr lang="zh-CN" altLang="en-US" dirty="0"/>
              <a:t>例 </a:t>
            </a:r>
            <a:r>
              <a:rPr lang="en-US" altLang="zh-CN" dirty="0"/>
              <a:t>1.34 </a:t>
            </a:r>
            <a:r>
              <a:rPr lang="zh-CN" altLang="en-US" dirty="0"/>
              <a:t>函数 </a:t>
            </a:r>
            <a:r>
              <a:rPr lang="en-US" altLang="zh-CN" dirty="0"/>
              <a:t>F </a:t>
            </a:r>
            <a:r>
              <a:rPr lang="zh-CN" altLang="en-US" dirty="0"/>
              <a:t>的卡诺图</a:t>
            </a:r>
            <a:endParaRPr lang="zh-CN" altLang="zh-CN" dirty="0"/>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8104" y="1052736"/>
            <a:ext cx="1057423" cy="466790"/>
          </a:xfrm>
          <a:prstGeom prst="rect">
            <a:avLst/>
          </a:prstGeom>
        </p:spPr>
      </p:pic>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789" y="2708920"/>
            <a:ext cx="7059011" cy="2972215"/>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Rectangle 2"/>
          <p:cNvSpPr>
            <a:spLocks noGrp="1" noChangeArrowheads="1"/>
          </p:cNvSpPr>
          <p:nvPr>
            <p:ph type="title"/>
          </p:nvPr>
        </p:nvSpPr>
        <p:spPr/>
        <p:txBody>
          <a:bodyPr/>
          <a:lstStyle/>
          <a:p>
            <a:br>
              <a:rPr lang="en-US" altLang="zh-CN" dirty="0"/>
            </a:br>
            <a:r>
              <a:rPr lang="zh-CN" altLang="en-US" dirty="0"/>
              <a:t>　　由图 </a:t>
            </a:r>
            <a:r>
              <a:rPr lang="en-US" altLang="zh-CN" dirty="0"/>
              <a:t>1</a:t>
            </a:r>
            <a:r>
              <a:rPr lang="zh-CN" altLang="en-US" dirty="0"/>
              <a:t>－</a:t>
            </a:r>
            <a:r>
              <a:rPr lang="en-US" altLang="zh-CN" dirty="0"/>
              <a:t>18 ( a )</a:t>
            </a:r>
            <a:r>
              <a:rPr lang="zh-CN" altLang="en-US" dirty="0"/>
              <a:t>和</a:t>
            </a:r>
            <a:r>
              <a:rPr lang="en-US" altLang="zh-CN" dirty="0"/>
              <a:t>( b )</a:t>
            </a:r>
            <a:r>
              <a:rPr lang="zh-CN" altLang="en-US" dirty="0"/>
              <a:t>可以看出，函数 </a:t>
            </a:r>
            <a:r>
              <a:rPr lang="en-US" altLang="zh-CN" dirty="0"/>
              <a:t>F </a:t>
            </a:r>
            <a:r>
              <a:rPr lang="zh-CN" altLang="en-US" dirty="0"/>
              <a:t>的卡诺图有两种可行的合并方案。</a:t>
            </a:r>
            <a:br>
              <a:rPr lang="zh-CN" altLang="en-US" dirty="0"/>
            </a:br>
            <a:r>
              <a:rPr lang="zh-CN" altLang="en-US" dirty="0"/>
              <a:t>　　根据图 </a:t>
            </a:r>
            <a:r>
              <a:rPr lang="en-US" altLang="zh-CN" dirty="0"/>
              <a:t>1</a:t>
            </a:r>
            <a:r>
              <a:rPr lang="zh-CN" altLang="en-US" dirty="0"/>
              <a:t>－</a:t>
            </a:r>
            <a:r>
              <a:rPr lang="en-US" altLang="zh-CN" dirty="0"/>
              <a:t>18 ( a )</a:t>
            </a:r>
            <a:r>
              <a:rPr lang="zh-CN" altLang="en-US" dirty="0"/>
              <a:t>得到</a:t>
            </a:r>
            <a:r>
              <a:rPr lang="en-US" altLang="zh-CN" dirty="0"/>
              <a:t>:</a:t>
            </a:r>
            <a:br>
              <a:rPr lang="en-US" altLang="zh-CN" dirty="0"/>
            </a:br>
            <a:br>
              <a:rPr lang="en-US" altLang="zh-CN" dirty="0"/>
            </a:br>
            <a:br>
              <a:rPr lang="en-US" altLang="zh-CN" dirty="0"/>
            </a:br>
            <a:r>
              <a:rPr lang="zh-CN" altLang="en-US" dirty="0"/>
              <a:t>　　根据图 </a:t>
            </a:r>
            <a:r>
              <a:rPr lang="en-US" altLang="zh-CN" dirty="0"/>
              <a:t>1</a:t>
            </a:r>
            <a:r>
              <a:rPr lang="zh-CN" altLang="en-US" dirty="0"/>
              <a:t>－</a:t>
            </a:r>
            <a:r>
              <a:rPr lang="en-US" altLang="zh-CN" dirty="0"/>
              <a:t>18 ( b )</a:t>
            </a:r>
            <a:r>
              <a:rPr lang="zh-CN" altLang="en-US" dirty="0"/>
              <a:t>得到</a:t>
            </a:r>
            <a:r>
              <a:rPr lang="en-US" altLang="zh-CN" dirty="0"/>
              <a:t>:</a:t>
            </a:r>
            <a:br>
              <a:rPr lang="en-US" altLang="zh-CN" dirty="0"/>
            </a:br>
            <a:br>
              <a:rPr lang="en-US" altLang="zh-CN" dirty="0"/>
            </a:br>
            <a:br>
              <a:rPr lang="en-US" altLang="zh-CN" dirty="0"/>
            </a:br>
            <a:r>
              <a:rPr lang="zh-CN" altLang="en-US" dirty="0"/>
              <a:t>　　本例说明，一个函数的最简与或表达式可以不是惟一的。</a:t>
            </a:r>
            <a:endParaRPr lang="zh-CN" altLang="zh-CN" dirty="0"/>
          </a:p>
        </p:txBody>
      </p:sp>
      <p:sp>
        <p:nvSpPr>
          <p:cNvPr id="504835"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2771394"/>
            <a:ext cx="4992553" cy="648072"/>
          </a:xfrm>
          <a:prstGeom prst="rect">
            <a:avLst/>
          </a:prstGeom>
        </p:spPr>
      </p:pic>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9150" y="4174976"/>
            <a:ext cx="5719491" cy="576064"/>
          </a:xfrm>
          <a:prstGeom prst="rect">
            <a:avLst/>
          </a:prstGeom>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Rectangle 2"/>
          <p:cNvSpPr>
            <a:spLocks noGrp="1" noChangeArrowheads="1"/>
          </p:cNvSpPr>
          <p:nvPr>
            <p:ph type="title"/>
          </p:nvPr>
        </p:nvSpPr>
        <p:spPr>
          <a:xfrm>
            <a:off x="539552" y="404664"/>
            <a:ext cx="8115300" cy="5638800"/>
          </a:xfrm>
        </p:spPr>
        <p:txBody>
          <a:bodyPr/>
          <a:lstStyle/>
          <a:p>
            <a:pPr>
              <a:lnSpc>
                <a:spcPct val="120000"/>
              </a:lnSpc>
            </a:pPr>
            <a:br>
              <a:rPr lang="en-US" altLang="zh-CN" dirty="0"/>
            </a:br>
            <a:r>
              <a:rPr lang="zh-CN" altLang="en-US" dirty="0"/>
              <a:t>　　</a:t>
            </a:r>
            <a:r>
              <a:rPr lang="en-US" altLang="zh-CN" b="1" dirty="0"/>
              <a:t>2. </a:t>
            </a:r>
            <a:r>
              <a:rPr lang="zh-CN" altLang="en-US" b="1" dirty="0"/>
              <a:t>用卡诺图化简法求函数的最简或与表达式</a:t>
            </a:r>
            <a:br>
              <a:rPr lang="zh-CN" altLang="en-US" b="1" dirty="0"/>
            </a:br>
            <a:r>
              <a:rPr lang="zh-CN" altLang="en-US" b="1" dirty="0"/>
              <a:t>　　</a:t>
            </a:r>
            <a:r>
              <a:rPr lang="zh-CN" altLang="en-US" dirty="0"/>
              <a:t>求函数的最简或与表达式时，可以先求出其反函数的最简与或表达式，然后取反得到函数的最简或与表达式。在函数的卡诺图中，函数值为 </a:t>
            </a:r>
            <a:r>
              <a:rPr lang="en-US" altLang="zh-CN" dirty="0"/>
              <a:t>0 </a:t>
            </a:r>
            <a:r>
              <a:rPr lang="zh-CN" altLang="en-US" dirty="0"/>
              <a:t>意味着其反函数的值为 </a:t>
            </a:r>
            <a:r>
              <a:rPr lang="en-US" altLang="zh-CN" dirty="0"/>
              <a:t>1 </a:t>
            </a:r>
            <a:r>
              <a:rPr lang="zh-CN" altLang="en-US" dirty="0"/>
              <a:t>，因此，</a:t>
            </a:r>
            <a:br>
              <a:rPr lang="en-US" altLang="zh-CN" dirty="0"/>
            </a:br>
            <a:r>
              <a:rPr lang="zh-CN" altLang="en-US" dirty="0"/>
              <a:t>利用卡诺图化简法求函数的最简或与表达式时，应对函数卡诺图中的 </a:t>
            </a:r>
            <a:r>
              <a:rPr lang="en-US" altLang="zh-CN" dirty="0"/>
              <a:t>0 </a:t>
            </a:r>
            <a:r>
              <a:rPr lang="zh-CN" altLang="en-US" dirty="0"/>
              <a:t>方格对应的最小项进行分组合并。一般的步骤如下</a:t>
            </a:r>
            <a:r>
              <a:rPr lang="en-US" altLang="zh-CN" dirty="0"/>
              <a:t>:</a:t>
            </a:r>
            <a:br>
              <a:rPr lang="en-US" altLang="zh-CN" dirty="0"/>
            </a:br>
            <a:r>
              <a:rPr lang="zh-CN" altLang="en-US" dirty="0"/>
              <a:t>　　</a:t>
            </a:r>
            <a:r>
              <a:rPr lang="en-US" altLang="zh-CN" dirty="0"/>
              <a:t>(1)</a:t>
            </a:r>
            <a:r>
              <a:rPr lang="zh-CN" altLang="en-US" dirty="0"/>
              <a:t>画出函数的卡诺图。</a:t>
            </a:r>
            <a:br>
              <a:rPr lang="zh-CN" altLang="en-US" dirty="0"/>
            </a:br>
            <a:r>
              <a:rPr lang="zh-CN" altLang="en-US" dirty="0"/>
              <a:t>　　</a:t>
            </a:r>
            <a:r>
              <a:rPr lang="en-US" altLang="zh-CN" dirty="0"/>
              <a:t>(2)</a:t>
            </a:r>
            <a:r>
              <a:rPr lang="zh-CN" altLang="en-US" dirty="0"/>
              <a:t>对相邻的 </a:t>
            </a:r>
            <a:r>
              <a:rPr lang="en-US" altLang="zh-CN" dirty="0"/>
              <a:t>0 </a:t>
            </a:r>
            <a:r>
              <a:rPr lang="zh-CN" altLang="en-US" dirty="0"/>
              <a:t>方格对应的最小项进行分组合并，求反函数的最简与或表达式。</a:t>
            </a:r>
            <a:br>
              <a:rPr lang="zh-CN" altLang="en-US" dirty="0"/>
            </a:br>
            <a:r>
              <a:rPr lang="zh-CN" altLang="en-US" dirty="0"/>
              <a:t>　　</a:t>
            </a:r>
            <a:r>
              <a:rPr lang="en-US" altLang="zh-CN" dirty="0"/>
              <a:t>(3)</a:t>
            </a:r>
            <a:r>
              <a:rPr lang="zh-CN" altLang="en-US" dirty="0"/>
              <a:t>对所得反函数的最简与或表达式取反，得函数的最简或与表达式。</a:t>
            </a:r>
            <a:endParaRPr lang="zh-CN" altLang="zh-CN"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br>
              <a:rPr lang="en-US" altLang="zh-CN" dirty="0"/>
            </a:br>
            <a:r>
              <a:rPr lang="zh-CN" altLang="en-US" dirty="0"/>
              <a:t>　　</a:t>
            </a:r>
            <a:r>
              <a:rPr lang="en-US" altLang="zh-CN" b="1" dirty="0"/>
              <a:t>【</a:t>
            </a:r>
            <a:r>
              <a:rPr lang="zh-CN" altLang="en-US" b="1" dirty="0"/>
              <a:t>例 </a:t>
            </a:r>
            <a:r>
              <a:rPr lang="en-US" altLang="zh-CN" b="1" dirty="0"/>
              <a:t>1.35 】</a:t>
            </a:r>
            <a:r>
              <a:rPr lang="en-US" altLang="zh-CN" dirty="0"/>
              <a:t> </a:t>
            </a:r>
            <a:r>
              <a:rPr lang="zh-CN" altLang="en-US" dirty="0"/>
              <a:t>用图形法化简函数</a:t>
            </a:r>
            <a:br>
              <a:rPr lang="en-US" altLang="zh-CN" dirty="0"/>
            </a:br>
            <a:r>
              <a:rPr lang="zh-CN" altLang="en-US" dirty="0"/>
              <a:t>写出其最简或与表达式。</a:t>
            </a:r>
            <a:br>
              <a:rPr lang="en-US" altLang="zh-CN" dirty="0"/>
            </a:br>
            <a:r>
              <a:rPr lang="zh-CN" altLang="en-US" dirty="0"/>
              <a:t>　　</a:t>
            </a:r>
            <a:r>
              <a:rPr lang="zh-CN" altLang="en-US" b="1" dirty="0"/>
              <a:t>解</a:t>
            </a:r>
            <a:r>
              <a:rPr lang="zh-CN" altLang="en-US" dirty="0"/>
              <a:t> 先画出函数 </a:t>
            </a:r>
            <a:r>
              <a:rPr lang="en-US" altLang="zh-CN" dirty="0"/>
              <a:t>F </a:t>
            </a:r>
            <a:r>
              <a:rPr lang="zh-CN" altLang="en-US" dirty="0"/>
              <a:t>的卡诺图，如图 </a:t>
            </a:r>
            <a:r>
              <a:rPr lang="en-US" altLang="zh-CN" dirty="0"/>
              <a:t>1</a:t>
            </a:r>
            <a:r>
              <a:rPr lang="zh-CN" altLang="en-US" dirty="0"/>
              <a:t>－</a:t>
            </a:r>
            <a:r>
              <a:rPr lang="en-US" altLang="zh-CN" dirty="0"/>
              <a:t>19</a:t>
            </a:r>
            <a:r>
              <a:rPr lang="zh-CN" altLang="en-US" dirty="0"/>
              <a:t>所示。</a:t>
            </a:r>
            <a:br>
              <a:rPr lang="zh-CN" altLang="en-US" dirty="0"/>
            </a:br>
            <a:r>
              <a:rPr lang="zh-CN" altLang="en-US" dirty="0"/>
              <a:t>　　然后对 </a:t>
            </a:r>
            <a:r>
              <a:rPr lang="en-US" altLang="zh-CN" dirty="0"/>
              <a:t>0 </a:t>
            </a:r>
            <a:r>
              <a:rPr lang="zh-CN" altLang="en-US" dirty="0"/>
              <a:t>方格进行分组合并，得到的反函数的最简与或表达式如下</a:t>
            </a:r>
            <a:r>
              <a:rPr lang="en-US" altLang="zh-CN" dirty="0"/>
              <a:t>:</a:t>
            </a:r>
            <a:br>
              <a:rPr lang="en-US" altLang="zh-CN" dirty="0"/>
            </a:br>
            <a:br>
              <a:rPr lang="en-US" altLang="zh-CN" dirty="0"/>
            </a:br>
            <a:r>
              <a:rPr lang="zh-CN" altLang="en-US" dirty="0"/>
              <a:t>　　最后对反函数取反，得到的函数的最简或与表达式如下</a:t>
            </a:r>
            <a:r>
              <a:rPr lang="en-US" altLang="zh-CN" dirty="0"/>
              <a:t>:</a:t>
            </a:r>
            <a:endParaRPr lang="zh-CN" altLang="zh-CN" dirty="0"/>
          </a:p>
        </p:txBody>
      </p:sp>
      <p:sp>
        <p:nvSpPr>
          <p:cNvPr id="506883"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7784" y="1124744"/>
            <a:ext cx="3696216" cy="457264"/>
          </a:xfrm>
          <a:prstGeom prst="rect">
            <a:avLst/>
          </a:prstGeom>
        </p:spPr>
      </p:pic>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8603" y="3239922"/>
            <a:ext cx="2248214" cy="371527"/>
          </a:xfrm>
          <a:prstGeom prst="rect">
            <a:avLst/>
          </a:prstGeom>
        </p:spPr>
      </p:pic>
      <p:pic>
        <p:nvPicPr>
          <p:cNvPr id="4" name="图片 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9792" y="4421967"/>
            <a:ext cx="3591426" cy="1524213"/>
          </a:xfrm>
          <a:prstGeom prst="rect">
            <a:avLst/>
          </a:prstGeom>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Rectangle 2"/>
          <p:cNvSpPr>
            <a:spLocks noGrp="1" noChangeArrowheads="1"/>
          </p:cNvSpPr>
          <p:nvPr>
            <p:ph type="title"/>
          </p:nvPr>
        </p:nvSpPr>
        <p:spPr/>
        <p:txBody>
          <a:bodyPr/>
          <a:lstStyle/>
          <a:p>
            <a:endParaRPr lang="zh-CN" altLang="zh-CN"/>
          </a:p>
        </p:txBody>
      </p:sp>
      <p:sp>
        <p:nvSpPr>
          <p:cNvPr id="507907" name="Rectangle 3"/>
          <p:cNvSpPr>
            <a:spLocks noGrp="1" noChangeArrowheads="1"/>
          </p:cNvSpPr>
          <p:nvPr>
            <p:ph type="body" idx="1"/>
          </p:nvPr>
        </p:nvSpPr>
        <p:spPr/>
        <p:txBody>
          <a:bodyPr/>
          <a:lstStyle/>
          <a:p>
            <a:r>
              <a:rPr lang="zh-CN" altLang="en-US" dirty="0"/>
              <a:t>图 </a:t>
            </a:r>
            <a:r>
              <a:rPr lang="en-US" altLang="zh-CN" dirty="0"/>
              <a:t>1</a:t>
            </a:r>
            <a:r>
              <a:rPr lang="zh-CN" altLang="en-US" dirty="0"/>
              <a:t>－</a:t>
            </a:r>
            <a:r>
              <a:rPr lang="en-US" altLang="zh-CN" dirty="0"/>
              <a:t>19  </a:t>
            </a:r>
            <a:r>
              <a:rPr lang="zh-CN" altLang="en-US" dirty="0"/>
              <a:t>例 </a:t>
            </a:r>
            <a:r>
              <a:rPr lang="en-US" altLang="zh-CN" dirty="0"/>
              <a:t>1.35 </a:t>
            </a:r>
            <a:r>
              <a:rPr lang="zh-CN" altLang="en-US" dirty="0"/>
              <a:t>函数 </a:t>
            </a:r>
            <a:r>
              <a:rPr lang="en-US" altLang="zh-CN" dirty="0"/>
              <a:t>F </a:t>
            </a:r>
            <a:r>
              <a:rPr lang="zh-CN" altLang="en-US" dirty="0"/>
              <a:t>的卡诺图</a:t>
            </a:r>
            <a:endParaRPr lang="zh-CN" altLang="zh-CN" dirty="0"/>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736" y="1484784"/>
            <a:ext cx="4983402" cy="3508215"/>
          </a:xfrm>
          <a:prstGeom prst="rect">
            <a:avLst/>
          </a:prstGeom>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Rectangle 2"/>
          <p:cNvSpPr>
            <a:spLocks noGrp="1" noChangeArrowheads="1"/>
          </p:cNvSpPr>
          <p:nvPr>
            <p:ph type="title"/>
          </p:nvPr>
        </p:nvSpPr>
        <p:spPr/>
        <p:txBody>
          <a:bodyPr/>
          <a:lstStyle/>
          <a:p>
            <a:br>
              <a:rPr lang="en-US" altLang="zh-CN" dirty="0"/>
            </a:br>
            <a:r>
              <a:rPr lang="en-US" altLang="zh-CN" b="1" dirty="0"/>
              <a:t>1. 5. 3  </a:t>
            </a:r>
            <a:r>
              <a:rPr lang="zh-CN" altLang="en-US" b="1" dirty="0"/>
              <a:t>带无关项逻辑函数的化简</a:t>
            </a:r>
            <a:br>
              <a:rPr lang="zh-CN" altLang="en-US" b="1" dirty="0"/>
            </a:br>
            <a:r>
              <a:rPr lang="zh-CN" altLang="en-US" b="1" dirty="0"/>
              <a:t>　　</a:t>
            </a:r>
            <a:r>
              <a:rPr lang="en-US" altLang="zh-CN" b="1" dirty="0"/>
              <a:t>1. </a:t>
            </a:r>
            <a:r>
              <a:rPr lang="zh-CN" altLang="en-US" b="1" dirty="0"/>
              <a:t>逻辑函数中的无关项</a:t>
            </a:r>
            <a:br>
              <a:rPr lang="zh-CN" altLang="en-US" b="1" dirty="0"/>
            </a:br>
            <a:r>
              <a:rPr lang="zh-CN" altLang="en-US" b="1" dirty="0"/>
              <a:t>　　</a:t>
            </a:r>
            <a:r>
              <a:rPr lang="zh-CN" altLang="en-US" dirty="0"/>
              <a:t>在实际的逻辑关系中，有时会遇到这样一种情况，即变量的某些取值组合是不会发生的，这种加给变量的限制称为变量的约束，而这些不会发生的组合所对应的最小项称为约</a:t>
            </a:r>
            <a:br>
              <a:rPr lang="zh-CN" altLang="en-US" dirty="0"/>
            </a:br>
            <a:r>
              <a:rPr lang="zh-CN" altLang="en-US" dirty="0"/>
              <a:t>束项。显然，对变量所有可能的取值，约束项的值都等于 </a:t>
            </a:r>
            <a:r>
              <a:rPr lang="en-US" altLang="zh-CN" dirty="0"/>
              <a:t>0 </a:t>
            </a:r>
            <a:r>
              <a:rPr lang="zh-CN" altLang="en-US" dirty="0"/>
              <a:t>。</a:t>
            </a:r>
            <a:br>
              <a:rPr lang="en-US" altLang="zh-CN" dirty="0"/>
            </a:br>
            <a:r>
              <a:rPr lang="zh-CN" altLang="en-US" dirty="0"/>
              <a:t>　　对变量 约 束 的 具 体 描 述 叫 做 约 束 条 件。例 如，</a:t>
            </a:r>
            <a:r>
              <a:rPr lang="en-US" altLang="zh-CN" dirty="0"/>
              <a:t> AB+ AC=0 </a:t>
            </a:r>
            <a:r>
              <a:rPr lang="zh-CN" altLang="en-US" dirty="0"/>
              <a:t>，</a:t>
            </a:r>
            <a:r>
              <a:rPr lang="en-US" altLang="zh-CN" dirty="0"/>
              <a:t> ∑ (5 </a:t>
            </a:r>
            <a:r>
              <a:rPr lang="zh-CN" altLang="en-US" dirty="0"/>
              <a:t>，</a:t>
            </a:r>
            <a:r>
              <a:rPr lang="en-US" altLang="zh-CN" dirty="0"/>
              <a:t> 6 </a:t>
            </a:r>
            <a:r>
              <a:rPr lang="zh-CN" altLang="en-US" dirty="0"/>
              <a:t>，</a:t>
            </a:r>
            <a:r>
              <a:rPr lang="en-US" altLang="zh-CN" dirty="0"/>
              <a:t> 7 ) =0 </a:t>
            </a:r>
            <a:r>
              <a:rPr lang="zh-CN" altLang="en-US" dirty="0"/>
              <a:t>，</a:t>
            </a:r>
            <a:r>
              <a:rPr lang="en-US" altLang="zh-CN" dirty="0"/>
              <a:t>∑ d(5 </a:t>
            </a:r>
            <a:r>
              <a:rPr lang="zh-CN" altLang="en-US" dirty="0"/>
              <a:t>，</a:t>
            </a:r>
            <a:r>
              <a:rPr lang="en-US" altLang="zh-CN" dirty="0"/>
              <a:t> 6 </a:t>
            </a:r>
            <a:r>
              <a:rPr lang="zh-CN" altLang="en-US" dirty="0"/>
              <a:t>，</a:t>
            </a:r>
            <a:r>
              <a:rPr lang="en-US" altLang="zh-CN" dirty="0"/>
              <a:t> 7 )</a:t>
            </a:r>
            <a:r>
              <a:rPr lang="zh-CN" altLang="en-US" dirty="0"/>
              <a:t>等。 在真值表和卡诺图中，约束一般记为“ </a:t>
            </a:r>
            <a:r>
              <a:rPr lang="en-US" altLang="zh-CN" dirty="0"/>
              <a:t>× ”</a:t>
            </a:r>
            <a:r>
              <a:rPr lang="zh-CN" altLang="en-US" dirty="0"/>
              <a:t>或“ </a:t>
            </a:r>
            <a:r>
              <a:rPr lang="en-US" altLang="zh-CN" dirty="0"/>
              <a:t>Φ ”</a:t>
            </a:r>
            <a:r>
              <a:rPr lang="zh-CN" altLang="en-US" dirty="0"/>
              <a:t>。</a:t>
            </a:r>
            <a:endParaRPr lang="zh-CN" altLang="zh-CN" dirty="0"/>
          </a:p>
        </p:txBody>
      </p:sp>
      <p:sp>
        <p:nvSpPr>
          <p:cNvPr id="508931" name="Rectangle 3"/>
          <p:cNvSpPr>
            <a:spLocks noGrp="1" noChangeArrowheads="1"/>
          </p:cNvSpPr>
          <p:nvPr>
            <p:ph type="body" idx="1"/>
          </p:nvPr>
        </p:nvSpPr>
        <p:spPr/>
        <p:txBody>
          <a:bodyPr/>
          <a:lstStyle/>
          <a:p>
            <a:endParaRPr lang="zh-CN" altLang="zh-CN"/>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4" name="Rectangle 2"/>
          <p:cNvSpPr>
            <a:spLocks noGrp="1" noChangeArrowheads="1"/>
          </p:cNvSpPr>
          <p:nvPr>
            <p:ph type="title"/>
          </p:nvPr>
        </p:nvSpPr>
        <p:spPr/>
        <p:txBody>
          <a:bodyPr/>
          <a:lstStyle/>
          <a:p>
            <a:br>
              <a:rPr lang="en-US" altLang="zh-CN" dirty="0"/>
            </a:br>
            <a:r>
              <a:rPr lang="zh-CN" altLang="en-US" dirty="0"/>
              <a:t>　　另外，有时我们只关心在变量某些取值组合情况下函数的值，而对变量的其他取值组合所对应的函数值不加限定，取 </a:t>
            </a:r>
            <a:r>
              <a:rPr lang="en-US" altLang="zh-CN" dirty="0"/>
              <a:t>0 </a:t>
            </a:r>
            <a:r>
              <a:rPr lang="zh-CN" altLang="en-US" dirty="0"/>
              <a:t>或者取 </a:t>
            </a:r>
            <a:r>
              <a:rPr lang="en-US" altLang="zh-CN" dirty="0"/>
              <a:t>1 </a:t>
            </a:r>
            <a:r>
              <a:rPr lang="zh-CN" altLang="en-US" dirty="0"/>
              <a:t>都无所谓。函数值取值可 </a:t>
            </a:r>
            <a:r>
              <a:rPr lang="en-US" altLang="zh-CN" dirty="0"/>
              <a:t>0 </a:t>
            </a:r>
            <a:r>
              <a:rPr lang="zh-CN" altLang="en-US" dirty="0"/>
              <a:t>可 </a:t>
            </a:r>
            <a:r>
              <a:rPr lang="en-US" altLang="zh-CN" dirty="0"/>
              <a:t>1 </a:t>
            </a:r>
            <a:r>
              <a:rPr lang="zh-CN" altLang="en-US" dirty="0"/>
              <a:t>的变量组合所</a:t>
            </a:r>
            <a:br>
              <a:rPr lang="zh-CN" altLang="en-US" dirty="0"/>
            </a:br>
            <a:r>
              <a:rPr lang="zh-CN" altLang="en-US" dirty="0"/>
              <a:t>对应的最小项常称为任意项。</a:t>
            </a:r>
            <a:br>
              <a:rPr lang="en-US" altLang="zh-CN" dirty="0"/>
            </a:br>
            <a:r>
              <a:rPr lang="zh-CN" altLang="en-US" dirty="0"/>
              <a:t>　　约束项和任意项统称为无关项。</a:t>
            </a:r>
            <a:br>
              <a:rPr lang="zh-CN" altLang="en-US" dirty="0"/>
            </a:br>
            <a:r>
              <a:rPr lang="zh-CN" altLang="en-US" dirty="0"/>
              <a:t>　　当函数具有约束项时，由于约束项的值等于 </a:t>
            </a:r>
            <a:r>
              <a:rPr lang="en-US" altLang="zh-CN" dirty="0"/>
              <a:t>0 </a:t>
            </a:r>
            <a:r>
              <a:rPr lang="zh-CN" altLang="en-US" dirty="0"/>
              <a:t>，因此在函数的表达式中可以不加上约束项，也可以加上约束项，而且可以利用同一律重复多次。这样做并不改变函数的值，结</a:t>
            </a:r>
            <a:br>
              <a:rPr lang="zh-CN" altLang="en-US" dirty="0"/>
            </a:br>
            <a:r>
              <a:rPr lang="zh-CN" altLang="en-US" dirty="0"/>
              <a:t>果得到的是同一函数。</a:t>
            </a:r>
            <a:endParaRPr lang="zh-CN" altLang="zh-CN" dirty="0"/>
          </a:p>
        </p:txBody>
      </p:sp>
      <p:sp>
        <p:nvSpPr>
          <p:cNvPr id="509955" name="Rectangle 3"/>
          <p:cNvSpPr>
            <a:spLocks noGrp="1" noChangeArrowheads="1"/>
          </p:cNvSpPr>
          <p:nvPr>
            <p:ph type="body" idx="1"/>
          </p:nvPr>
        </p:nvSpPr>
        <p:spPr/>
        <p:txBody>
          <a:bodyPr/>
          <a:lstStyle/>
          <a:p>
            <a:endParaRPr lang="zh-CN" altLang="zh-CN"/>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2"/>
          <p:cNvSpPr>
            <a:spLocks noGrp="1" noChangeArrowheads="1"/>
          </p:cNvSpPr>
          <p:nvPr>
            <p:ph type="title"/>
          </p:nvPr>
        </p:nvSpPr>
        <p:spPr/>
        <p:txBody>
          <a:bodyPr/>
          <a:lstStyle/>
          <a:p>
            <a:br>
              <a:rPr lang="en-US" altLang="zh-CN" dirty="0"/>
            </a:br>
            <a:r>
              <a:rPr lang="zh-CN" altLang="en-US" dirty="0"/>
              <a:t>　　对于存在任意项的情况，当变量取任意项对应的组合时，如果不加上任意项，则此时函数值为 </a:t>
            </a:r>
            <a:r>
              <a:rPr lang="en-US" altLang="zh-CN" dirty="0"/>
              <a:t>0 </a:t>
            </a:r>
            <a:r>
              <a:rPr lang="zh-CN" altLang="en-US" dirty="0"/>
              <a:t>，如果加上任意项，则此时函数值为 </a:t>
            </a:r>
            <a:r>
              <a:rPr lang="en-US" altLang="zh-CN" dirty="0"/>
              <a:t>1 </a:t>
            </a:r>
            <a:r>
              <a:rPr lang="zh-CN" altLang="en-US" dirty="0"/>
              <a:t>。两种情况下得到的结果不是同一函数，</a:t>
            </a:r>
            <a:br>
              <a:rPr lang="en-US" altLang="zh-CN" dirty="0"/>
            </a:br>
            <a:r>
              <a:rPr lang="zh-CN" altLang="en-US" dirty="0"/>
              <a:t>但都是满足逻辑功能要求的函数。</a:t>
            </a:r>
            <a:br>
              <a:rPr lang="zh-CN" altLang="en-US" dirty="0"/>
            </a:br>
            <a:r>
              <a:rPr lang="zh-CN" altLang="en-US" dirty="0"/>
              <a:t>　　在对具有无关项的逻辑函数进行化简时，通过合理利用无关项，有可能得到更加简单的函数表达式。加还是不加无关项，要以得到的函数表达式最简为原则。在用卡诺图化简</a:t>
            </a:r>
            <a:br>
              <a:rPr lang="zh-CN" altLang="en-US" dirty="0"/>
            </a:br>
            <a:r>
              <a:rPr lang="zh-CN" altLang="en-US" dirty="0"/>
              <a:t>法求带无关项逻辑函数的最简与或表达式时，与 </a:t>
            </a:r>
            <a:r>
              <a:rPr lang="en-US" altLang="zh-CN" dirty="0"/>
              <a:t>0 </a:t>
            </a:r>
            <a:r>
              <a:rPr lang="zh-CN" altLang="en-US" dirty="0"/>
              <a:t>方格及 </a:t>
            </a:r>
            <a:r>
              <a:rPr lang="en-US" altLang="zh-CN" dirty="0"/>
              <a:t>1 </a:t>
            </a:r>
            <a:r>
              <a:rPr lang="zh-CN" altLang="en-US" dirty="0"/>
              <a:t>方格不同，无关项对应的方格可圈也可以不圈。</a:t>
            </a:r>
            <a:endParaRPr lang="zh-CN" altLang="zh-CN" dirty="0"/>
          </a:p>
        </p:txBody>
      </p:sp>
      <p:sp>
        <p:nvSpPr>
          <p:cNvPr id="510979" name="Rectangle 3"/>
          <p:cNvSpPr>
            <a:spLocks noGrp="1" noChangeArrowheads="1"/>
          </p:cNvSpPr>
          <p:nvPr>
            <p:ph type="body" idx="1"/>
          </p:nvPr>
        </p:nvSpPr>
        <p:spPr/>
        <p:txBody>
          <a:bodyPr/>
          <a:lstStyle/>
          <a:p>
            <a:endParaRPr lang="zh-CN" altLang="zh-CN"/>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Rectangle 2"/>
          <p:cNvSpPr>
            <a:spLocks noGrp="1" noChangeArrowheads="1"/>
          </p:cNvSpPr>
          <p:nvPr>
            <p:ph type="title"/>
          </p:nvPr>
        </p:nvSpPr>
        <p:spPr/>
        <p:txBody>
          <a:bodyPr/>
          <a:lstStyle/>
          <a:p>
            <a:br>
              <a:rPr lang="en-US" altLang="zh-CN" dirty="0"/>
            </a:br>
            <a:r>
              <a:rPr lang="zh-CN" altLang="en-US" dirty="0"/>
              <a:t>　　</a:t>
            </a:r>
            <a:r>
              <a:rPr lang="en-US" altLang="zh-CN" b="1" dirty="0"/>
              <a:t>2. </a:t>
            </a:r>
            <a:r>
              <a:rPr lang="zh-CN" altLang="en-US" b="1" dirty="0"/>
              <a:t>带约束项逻辑函数的化简</a:t>
            </a:r>
            <a:br>
              <a:rPr lang="zh-CN" altLang="en-US" b="1" dirty="0"/>
            </a:br>
            <a:r>
              <a:rPr lang="zh-CN" altLang="en-US" b="1" dirty="0"/>
              <a:t>　　</a:t>
            </a:r>
            <a:r>
              <a:rPr lang="zh-CN" altLang="en-US" dirty="0"/>
              <a:t>下面举例来说明带约束项逻辑函数的化简。</a:t>
            </a:r>
            <a:br>
              <a:rPr lang="zh-CN" altLang="en-US" dirty="0"/>
            </a:br>
            <a:r>
              <a:rPr lang="zh-CN" altLang="en-US" dirty="0"/>
              <a:t>　　</a:t>
            </a:r>
            <a:r>
              <a:rPr lang="en-US" altLang="zh-CN" b="1" dirty="0"/>
              <a:t>【</a:t>
            </a:r>
            <a:r>
              <a:rPr lang="zh-CN" altLang="en-US" b="1" dirty="0"/>
              <a:t>例 </a:t>
            </a:r>
            <a:r>
              <a:rPr lang="en-US" altLang="zh-CN" b="1" dirty="0"/>
              <a:t>1.36 】 </a:t>
            </a:r>
            <a:r>
              <a:rPr lang="zh-CN" altLang="en-US" dirty="0"/>
              <a:t>求函数 </a:t>
            </a:r>
            <a:r>
              <a:rPr lang="en-US" altLang="zh-CN" dirty="0"/>
              <a:t>F </a:t>
            </a:r>
            <a:r>
              <a:rPr lang="zh-CN" altLang="en-US" dirty="0"/>
              <a:t>的最简与或表达式</a:t>
            </a:r>
            <a:r>
              <a:rPr lang="en-US" altLang="zh-CN" dirty="0"/>
              <a:t>:</a:t>
            </a:r>
            <a:br>
              <a:rPr lang="en-US" altLang="zh-CN" dirty="0"/>
            </a:br>
            <a:br>
              <a:rPr lang="en-US" altLang="zh-CN" dirty="0"/>
            </a:br>
            <a:br>
              <a:rPr lang="en-US" altLang="zh-CN" dirty="0"/>
            </a:br>
            <a:r>
              <a:rPr lang="zh-CN" altLang="en-US" dirty="0"/>
              <a:t>约束条件为</a:t>
            </a:r>
            <a:endParaRPr lang="zh-CN" altLang="zh-CN" dirty="0"/>
          </a:p>
        </p:txBody>
      </p:sp>
      <p:sp>
        <p:nvSpPr>
          <p:cNvPr id="512003"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5776" y="2708920"/>
            <a:ext cx="4588810" cy="173323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p:txBody>
          <a:bodyPr/>
          <a:lstStyle/>
          <a:p>
            <a:br>
              <a:rPr lang="en-US" altLang="zh-CN" dirty="0"/>
            </a:br>
            <a:r>
              <a:rPr lang="zh-CN" altLang="en-US" dirty="0"/>
              <a:t>　　</a:t>
            </a:r>
            <a:r>
              <a:rPr lang="en-US" altLang="zh-CN" dirty="0"/>
              <a:t>4 )</a:t>
            </a:r>
            <a:r>
              <a:rPr lang="zh-CN" altLang="en-US" dirty="0"/>
              <a:t>十</a:t>
            </a:r>
            <a:r>
              <a:rPr lang="en-US" altLang="zh-CN" dirty="0"/>
              <a:t>—</a:t>
            </a:r>
            <a:r>
              <a:rPr lang="zh-CN" altLang="en-US" dirty="0"/>
              <a:t>八转换</a:t>
            </a:r>
            <a:br>
              <a:rPr lang="zh-CN" altLang="en-US" dirty="0"/>
            </a:br>
            <a:r>
              <a:rPr lang="zh-CN" altLang="en-US" dirty="0"/>
              <a:t>　　将十进制数转换为八进制数时，要分别对整数部分和小数部分进行转换。进行整数部分转换时，先将十进制整数除以 </a:t>
            </a:r>
            <a:r>
              <a:rPr lang="en-US" altLang="zh-CN" dirty="0"/>
              <a:t>8 </a:t>
            </a:r>
            <a:r>
              <a:rPr lang="zh-CN" altLang="en-US" dirty="0"/>
              <a:t>，再对每次得到的商除以 </a:t>
            </a:r>
            <a:r>
              <a:rPr lang="en-US" altLang="zh-CN" dirty="0"/>
              <a:t>8 </a:t>
            </a:r>
            <a:r>
              <a:rPr lang="zh-CN" altLang="en-US" dirty="0"/>
              <a:t>，直至商等于</a:t>
            </a:r>
            <a:r>
              <a:rPr lang="en-US" altLang="zh-CN" dirty="0"/>
              <a:t>0 </a:t>
            </a:r>
            <a:r>
              <a:rPr lang="zh-CN" altLang="en-US" dirty="0"/>
              <a:t>为止。然后将各次余数按倒序写出来，即第一次的余数为八进制整数的最低有效位，最后一次的余数为八进制整数的最高有效位，所得数值即为等值八进制整数。</a:t>
            </a:r>
            <a:endParaRPr lang="zh-CN" altLang="zh-CN" dirty="0"/>
          </a:p>
        </p:txBody>
      </p:sp>
      <p:sp>
        <p:nvSpPr>
          <p:cNvPr id="374787" name="Rectangle 3"/>
          <p:cNvSpPr>
            <a:spLocks noGrp="1" noChangeArrowheads="1"/>
          </p:cNvSpPr>
          <p:nvPr>
            <p:ph type="body" idx="1"/>
          </p:nvPr>
        </p:nvSpPr>
        <p:spPr/>
        <p:txBody>
          <a:bodyPr/>
          <a:lstStyle/>
          <a:p>
            <a:endParaRPr lang="zh-CN" altLang="zh-CN"/>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Rectangle 2"/>
          <p:cNvSpPr>
            <a:spLocks noGrp="1" noChangeArrowheads="1"/>
          </p:cNvSpPr>
          <p:nvPr>
            <p:ph type="title"/>
          </p:nvPr>
        </p:nvSpPr>
        <p:spPr/>
        <p:txBody>
          <a:bodyPr/>
          <a:lstStyle/>
          <a:p>
            <a:br>
              <a:rPr lang="en-US" altLang="zh-CN" dirty="0"/>
            </a:br>
            <a:r>
              <a:rPr lang="zh-CN" altLang="en-US" dirty="0"/>
              <a:t>　　</a:t>
            </a:r>
            <a:r>
              <a:rPr lang="zh-CN" altLang="en-US" b="1" dirty="0"/>
              <a:t>解</a:t>
            </a:r>
            <a:r>
              <a:rPr lang="zh-CN" altLang="en-US" dirty="0"/>
              <a:t> 下面分别用公式法和卡诺图法进行求解。</a:t>
            </a:r>
            <a:br>
              <a:rPr lang="zh-CN" altLang="en-US" dirty="0"/>
            </a:br>
            <a:r>
              <a:rPr lang="zh-CN" altLang="en-US" dirty="0"/>
              <a:t>　　</a:t>
            </a:r>
            <a:r>
              <a:rPr lang="en-US" altLang="zh-CN" dirty="0"/>
              <a:t>(1 )</a:t>
            </a:r>
            <a:r>
              <a:rPr lang="zh-CN" altLang="en-US" dirty="0"/>
              <a:t>公式法。由约束条件得</a:t>
            </a:r>
            <a:r>
              <a:rPr lang="en-US" altLang="zh-CN" dirty="0"/>
              <a:t>:</a:t>
            </a:r>
            <a:endParaRPr lang="zh-CN" altLang="zh-CN" dirty="0"/>
          </a:p>
        </p:txBody>
      </p:sp>
      <p:sp>
        <p:nvSpPr>
          <p:cNvPr id="513027"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4" y="2060848"/>
            <a:ext cx="5610995" cy="3502880"/>
          </a:xfrm>
          <a:prstGeom prst="rect">
            <a:avLst/>
          </a:prstGeom>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Rectangle 2"/>
          <p:cNvSpPr>
            <a:spLocks noGrp="1" noChangeArrowheads="1"/>
          </p:cNvSpPr>
          <p:nvPr>
            <p:ph type="title"/>
          </p:nvPr>
        </p:nvSpPr>
        <p:spPr/>
        <p:txBody>
          <a:bodyPr/>
          <a:lstStyle/>
          <a:p>
            <a:br>
              <a:rPr lang="en-US" altLang="zh-CN" dirty="0"/>
            </a:br>
            <a:r>
              <a:rPr lang="zh-CN" altLang="en-US" dirty="0"/>
              <a:t>　　</a:t>
            </a:r>
            <a:r>
              <a:rPr lang="en-US" altLang="zh-CN" dirty="0"/>
              <a:t>( 2 )</a:t>
            </a:r>
            <a:r>
              <a:rPr lang="zh-CN" altLang="en-US" dirty="0"/>
              <a:t>卡诺图法。画出函数的卡诺图，如图 </a:t>
            </a:r>
            <a:r>
              <a:rPr lang="en-US" altLang="zh-CN" dirty="0"/>
              <a:t>1</a:t>
            </a:r>
            <a:r>
              <a:rPr lang="zh-CN" altLang="en-US" dirty="0"/>
              <a:t>－</a:t>
            </a:r>
            <a:r>
              <a:rPr lang="en-US" altLang="zh-CN" dirty="0"/>
              <a:t>20 </a:t>
            </a:r>
            <a:r>
              <a:rPr lang="zh-CN" altLang="en-US" dirty="0"/>
              <a:t>所示。</a:t>
            </a:r>
            <a:endParaRPr lang="zh-CN" altLang="zh-CN" dirty="0"/>
          </a:p>
        </p:txBody>
      </p:sp>
      <p:sp>
        <p:nvSpPr>
          <p:cNvPr id="514051" name="Rectangle 3"/>
          <p:cNvSpPr>
            <a:spLocks noGrp="1" noChangeArrowheads="1"/>
          </p:cNvSpPr>
          <p:nvPr>
            <p:ph type="body" idx="1"/>
          </p:nvPr>
        </p:nvSpPr>
        <p:spPr/>
        <p:txBody>
          <a:bodyPr/>
          <a:lstStyle/>
          <a:p>
            <a:r>
              <a:rPr lang="zh-CN" altLang="en-US" dirty="0"/>
              <a:t>图 </a:t>
            </a:r>
            <a:r>
              <a:rPr lang="en-US" altLang="zh-CN" dirty="0"/>
              <a:t>1</a:t>
            </a:r>
            <a:r>
              <a:rPr lang="zh-CN" altLang="en-US" dirty="0"/>
              <a:t>－</a:t>
            </a:r>
            <a:r>
              <a:rPr lang="en-US" altLang="zh-CN" dirty="0"/>
              <a:t>20  </a:t>
            </a:r>
            <a:r>
              <a:rPr lang="zh-CN" altLang="en-US" dirty="0"/>
              <a:t>例 </a:t>
            </a:r>
            <a:r>
              <a:rPr lang="en-US" altLang="zh-CN" dirty="0"/>
              <a:t>1. 36 </a:t>
            </a:r>
            <a:r>
              <a:rPr lang="zh-CN" altLang="en-US" dirty="0"/>
              <a:t>函数 </a:t>
            </a:r>
            <a:r>
              <a:rPr lang="en-US" altLang="zh-CN" dirty="0"/>
              <a:t>F </a:t>
            </a:r>
            <a:r>
              <a:rPr lang="zh-CN" altLang="en-US" dirty="0"/>
              <a:t>的卡诺图</a:t>
            </a:r>
            <a:endParaRPr lang="zh-CN" altLang="zh-CN" dirty="0"/>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5776" y="1772816"/>
            <a:ext cx="4198035" cy="3585279"/>
          </a:xfrm>
          <a:prstGeom prst="rect">
            <a:avLst/>
          </a:prstGeom>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5074" name="Rectangle 2"/>
              <p:cNvSpPr>
                <a:spLocks noGrp="1" noChangeArrowheads="1"/>
              </p:cNvSpPr>
              <p:nvPr>
                <p:ph type="title"/>
              </p:nvPr>
            </p:nvSpPr>
            <p:spPr>
              <a:xfrm>
                <a:off x="611560" y="404664"/>
                <a:ext cx="8115300" cy="5638800"/>
              </a:xfrm>
            </p:spPr>
            <p:txBody>
              <a:bodyPr/>
              <a:lstStyle/>
              <a:p>
                <a:pPr>
                  <a:lnSpc>
                    <a:spcPct val="120000"/>
                  </a:lnSpc>
                </a:pPr>
                <a:br>
                  <a:rPr lang="en-US" altLang="zh-CN" dirty="0"/>
                </a:br>
                <a:r>
                  <a:rPr lang="zh-CN" altLang="en-US" dirty="0"/>
                  <a:t>　　约束条件 </a:t>
                </a:r>
                <a14:m>
                  <m:oMath xmlns:m="http://schemas.openxmlformats.org/officeDocument/2006/math">
                    <m:acc>
                      <m:accPr>
                        <m:chr m:val="̅"/>
                        <m:ctrlPr>
                          <a:rPr lang="zh-CN" altLang="en-US" i="1" smtClean="0">
                            <a:latin typeface="Cambria Math" panose="02040503050406030204" pitchFamily="18" charset="0"/>
                          </a:rPr>
                        </m:ctrlPr>
                      </m:accPr>
                      <m:e>
                        <m:r>
                          <m:rPr>
                            <m:nor/>
                          </m:rPr>
                          <a:rPr lang="en-US" altLang="zh-CN" dirty="0"/>
                          <m:t>A</m:t>
                        </m:r>
                      </m:e>
                    </m:acc>
                  </m:oMath>
                </a14:m>
                <a:r>
                  <a:rPr lang="en-US" altLang="zh-CN" dirty="0"/>
                  <a:t>CD=0 </a:t>
                </a:r>
                <a:r>
                  <a:rPr lang="zh-CN" altLang="en-US" dirty="0"/>
                  <a:t>包含  </a:t>
                </a:r>
                <a14:m>
                  <m:oMath xmlns:m="http://schemas.openxmlformats.org/officeDocument/2006/math">
                    <m:acc>
                      <m:accPr>
                        <m:chr m:val="̅"/>
                        <m:ctrlPr>
                          <a:rPr lang="zh-CN" altLang="en-US" i="1">
                            <a:latin typeface="Cambria Math" panose="02040503050406030204" pitchFamily="18" charset="0"/>
                          </a:rPr>
                        </m:ctrlPr>
                      </m:accPr>
                      <m:e>
                        <m:r>
                          <m:rPr>
                            <m:nor/>
                          </m:rPr>
                          <a:rPr lang="en-US" altLang="zh-CN" dirty="0"/>
                          <m:t>A</m:t>
                        </m:r>
                      </m:e>
                    </m:acc>
                    <m:acc>
                      <m:accPr>
                        <m:chr m:val="̅"/>
                        <m:ctrlPr>
                          <a:rPr lang="zh-CN" altLang="en-US" i="1">
                            <a:latin typeface="Cambria Math" panose="02040503050406030204" pitchFamily="18" charset="0"/>
                          </a:rPr>
                        </m:ctrlPr>
                      </m:accPr>
                      <m:e>
                        <m:r>
                          <m:rPr>
                            <m:nor/>
                          </m:rPr>
                          <a:rPr lang="en-US" altLang="zh-CN" dirty="0"/>
                          <m:t>B</m:t>
                        </m:r>
                      </m:e>
                    </m:acc>
                    <m:r>
                      <a:rPr lang="zh-CN" altLang="en-US" i="1">
                        <a:latin typeface="Cambria Math"/>
                      </a:rPr>
                      <m:t> </m:t>
                    </m:r>
                  </m:oMath>
                </a14:m>
                <a:r>
                  <a:rPr lang="en-US" altLang="zh-CN" dirty="0"/>
                  <a:t>CD </a:t>
                </a:r>
                <a:r>
                  <a:rPr lang="zh-CN" altLang="en-US" dirty="0"/>
                  <a:t>和 </a:t>
                </a:r>
                <a14:m>
                  <m:oMath xmlns:m="http://schemas.openxmlformats.org/officeDocument/2006/math">
                    <m:acc>
                      <m:accPr>
                        <m:chr m:val="̅"/>
                        <m:ctrlPr>
                          <a:rPr lang="zh-CN" altLang="en-US" i="1">
                            <a:latin typeface="Cambria Math" panose="02040503050406030204" pitchFamily="18" charset="0"/>
                          </a:rPr>
                        </m:ctrlPr>
                      </m:accPr>
                      <m:e>
                        <m:r>
                          <m:rPr>
                            <m:nor/>
                          </m:rPr>
                          <a:rPr lang="en-US" altLang="zh-CN" dirty="0"/>
                          <m:t>A</m:t>
                        </m:r>
                      </m:e>
                    </m:acc>
                  </m:oMath>
                </a14:m>
                <a:r>
                  <a:rPr lang="en-US" altLang="zh-CN" dirty="0"/>
                  <a:t>BCD </a:t>
                </a:r>
                <a:r>
                  <a:rPr lang="zh-CN" altLang="en-US" dirty="0"/>
                  <a:t>两个最小项，对应于编号 </a:t>
                </a:r>
                <a:r>
                  <a:rPr lang="en-US" altLang="zh-CN" dirty="0"/>
                  <a:t>3 </a:t>
                </a:r>
                <a:r>
                  <a:rPr lang="zh-CN" altLang="en-US" dirty="0"/>
                  <a:t>和 </a:t>
                </a:r>
                <a:r>
                  <a:rPr lang="en-US" altLang="zh-CN" dirty="0"/>
                  <a:t>7 </a:t>
                </a:r>
                <a:r>
                  <a:rPr lang="zh-CN" altLang="en-US" dirty="0"/>
                  <a:t>的两个方格；约束条件 </a:t>
                </a:r>
                <a:r>
                  <a:rPr lang="en-US" altLang="zh-CN" dirty="0"/>
                  <a:t>A</a:t>
                </a:r>
                <a14:m>
                  <m:oMath xmlns:m="http://schemas.openxmlformats.org/officeDocument/2006/math">
                    <m:acc>
                      <m:accPr>
                        <m:chr m:val="̅"/>
                        <m:ctrlPr>
                          <a:rPr lang="zh-CN" altLang="en-US" i="1">
                            <a:latin typeface="Cambria Math" panose="02040503050406030204" pitchFamily="18" charset="0"/>
                          </a:rPr>
                        </m:ctrlPr>
                      </m:accPr>
                      <m:e>
                        <m:r>
                          <m:rPr>
                            <m:nor/>
                          </m:rPr>
                          <a:rPr lang="en-US" altLang="zh-CN" dirty="0"/>
                          <m:t>C</m:t>
                        </m:r>
                      </m:e>
                    </m:acc>
                  </m:oMath>
                </a14:m>
                <a:r>
                  <a:rPr lang="en-US" altLang="zh-CN" dirty="0"/>
                  <a:t>D=0 </a:t>
                </a:r>
                <a:r>
                  <a:rPr lang="zh-CN" altLang="en-US" dirty="0"/>
                  <a:t>包含</a:t>
                </a:r>
                <a:br>
                  <a:rPr lang="en-US" altLang="zh-CN" dirty="0"/>
                </a:br>
                <a:r>
                  <a:rPr lang="zh-CN" altLang="en-US" dirty="0"/>
                  <a:t> </a:t>
                </a:r>
                <a:r>
                  <a:rPr lang="en-US" altLang="zh-CN" dirty="0"/>
                  <a:t>A</a:t>
                </a:r>
                <a:r>
                  <a:rPr lang="zh-CN" altLang="en-US" dirty="0"/>
                  <a:t> </a:t>
                </a:r>
                <a14:m>
                  <m:oMath xmlns:m="http://schemas.openxmlformats.org/officeDocument/2006/math">
                    <m:acc>
                      <m:accPr>
                        <m:chr m:val="̅"/>
                        <m:ctrlPr>
                          <a:rPr lang="zh-CN" altLang="en-US" i="1">
                            <a:latin typeface="Cambria Math" panose="02040503050406030204" pitchFamily="18" charset="0"/>
                          </a:rPr>
                        </m:ctrlPr>
                      </m:accPr>
                      <m:e>
                        <m:r>
                          <m:rPr>
                            <m:nor/>
                          </m:rPr>
                          <a:rPr lang="en-US" altLang="zh-CN" dirty="0"/>
                          <m:t>B</m:t>
                        </m:r>
                      </m:e>
                    </m:acc>
                  </m:oMath>
                </a14:m>
                <a:r>
                  <a:rPr lang="zh-CN" altLang="en-US" dirty="0"/>
                  <a:t> </a:t>
                </a:r>
                <a14:m>
                  <m:oMath xmlns:m="http://schemas.openxmlformats.org/officeDocument/2006/math">
                    <m:acc>
                      <m:accPr>
                        <m:chr m:val="̅"/>
                        <m:ctrlPr>
                          <a:rPr lang="zh-CN" altLang="en-US" i="1">
                            <a:latin typeface="Cambria Math" panose="02040503050406030204" pitchFamily="18" charset="0"/>
                          </a:rPr>
                        </m:ctrlPr>
                      </m:accPr>
                      <m:e>
                        <m:r>
                          <m:rPr>
                            <m:nor/>
                          </m:rPr>
                          <a:rPr lang="en-US" altLang="zh-CN" dirty="0"/>
                          <m:t>C</m:t>
                        </m:r>
                      </m:e>
                    </m:acc>
                    <m:r>
                      <a:rPr lang="zh-CN" altLang="en-US" i="1">
                        <a:latin typeface="Cambria Math"/>
                      </a:rPr>
                      <m:t> </m:t>
                    </m:r>
                  </m:oMath>
                </a14:m>
                <a:r>
                  <a:rPr lang="en-US" altLang="zh-CN" dirty="0"/>
                  <a:t>D </a:t>
                </a:r>
                <a:r>
                  <a:rPr lang="zh-CN" altLang="en-US" dirty="0"/>
                  <a:t>和 </a:t>
                </a:r>
                <a:r>
                  <a:rPr lang="en-US" altLang="zh-CN" dirty="0"/>
                  <a:t>AB</a:t>
                </a:r>
                <a:r>
                  <a:rPr lang="zh-CN" altLang="en-US" dirty="0"/>
                  <a:t> </a:t>
                </a:r>
                <a14:m>
                  <m:oMath xmlns:m="http://schemas.openxmlformats.org/officeDocument/2006/math">
                    <m:acc>
                      <m:accPr>
                        <m:chr m:val="̅"/>
                        <m:ctrlPr>
                          <a:rPr lang="zh-CN" altLang="en-US" i="1">
                            <a:latin typeface="Cambria Math" panose="02040503050406030204" pitchFamily="18" charset="0"/>
                          </a:rPr>
                        </m:ctrlPr>
                      </m:accPr>
                      <m:e>
                        <m:r>
                          <m:rPr>
                            <m:nor/>
                          </m:rPr>
                          <a:rPr lang="en-US" altLang="zh-CN" dirty="0"/>
                          <m:t>C</m:t>
                        </m:r>
                      </m:e>
                    </m:acc>
                  </m:oMath>
                </a14:m>
                <a:r>
                  <a:rPr lang="en-US" altLang="zh-CN" dirty="0"/>
                  <a:t>D </a:t>
                </a:r>
                <a:r>
                  <a:rPr lang="zh-CN" altLang="en-US" dirty="0"/>
                  <a:t>两个最小项，对应于编号 </a:t>
                </a:r>
                <a:r>
                  <a:rPr lang="en-US" altLang="zh-CN" dirty="0"/>
                  <a:t>9 </a:t>
                </a:r>
                <a:r>
                  <a:rPr lang="zh-CN" altLang="en-US" dirty="0"/>
                  <a:t>和 </a:t>
                </a:r>
                <a:r>
                  <a:rPr lang="en-US" altLang="zh-CN" dirty="0"/>
                  <a:t>13 </a:t>
                </a:r>
                <a:r>
                  <a:rPr lang="zh-CN" altLang="en-US" dirty="0"/>
                  <a:t>的两个方格。在编号 </a:t>
                </a:r>
                <a:r>
                  <a:rPr lang="en-US" altLang="zh-CN" dirty="0"/>
                  <a:t>3 </a:t>
                </a:r>
                <a:r>
                  <a:rPr lang="zh-CN" altLang="en-US" dirty="0"/>
                  <a:t>、 </a:t>
                </a:r>
                <a:r>
                  <a:rPr lang="en-US" altLang="zh-CN" dirty="0"/>
                  <a:t>7 </a:t>
                </a:r>
                <a:r>
                  <a:rPr lang="zh-CN" altLang="en-US" dirty="0"/>
                  <a:t>、 </a:t>
                </a:r>
                <a:r>
                  <a:rPr lang="en-US" altLang="zh-CN" dirty="0"/>
                  <a:t>9 </a:t>
                </a:r>
                <a:r>
                  <a:rPr lang="zh-CN" altLang="en-US" dirty="0"/>
                  <a:t>、 </a:t>
                </a:r>
                <a:r>
                  <a:rPr lang="en-US" altLang="zh-CN" dirty="0"/>
                  <a:t>13 </a:t>
                </a:r>
                <a:r>
                  <a:rPr lang="zh-CN" altLang="en-US" dirty="0"/>
                  <a:t>方格中标上“ </a:t>
                </a:r>
                <a:r>
                  <a:rPr lang="en-US" altLang="zh-CN" dirty="0"/>
                  <a:t>× ”</a:t>
                </a:r>
                <a:r>
                  <a:rPr lang="zh-CN" altLang="en-US" dirty="0"/>
                  <a:t>号。</a:t>
                </a:r>
                <a:br>
                  <a:rPr lang="zh-CN" altLang="en-US" dirty="0"/>
                </a:br>
                <a:r>
                  <a:rPr lang="zh-CN" altLang="en-US" dirty="0"/>
                  <a:t>　　合并最小项。由卡诺图可以看出，圈上编号 </a:t>
                </a:r>
                <a:r>
                  <a:rPr lang="en-US" altLang="zh-CN" dirty="0"/>
                  <a:t>3 </a:t>
                </a:r>
                <a:r>
                  <a:rPr lang="zh-CN" altLang="en-US" dirty="0"/>
                  <a:t>和 </a:t>
                </a:r>
                <a:r>
                  <a:rPr lang="en-US" altLang="zh-CN" dirty="0"/>
                  <a:t>7 </a:t>
                </a:r>
                <a:r>
                  <a:rPr lang="zh-CN" altLang="en-US" dirty="0"/>
                  <a:t>的 “ </a:t>
                </a:r>
                <a:r>
                  <a:rPr lang="en-US" altLang="zh-CN" dirty="0"/>
                  <a:t>× ”</a:t>
                </a:r>
                <a:r>
                  <a:rPr lang="zh-CN" altLang="en-US" dirty="0"/>
                  <a:t>方格能够使圈更大，结果更简单。其中，编号 </a:t>
                </a:r>
                <a:r>
                  <a:rPr lang="en-US" altLang="zh-CN" dirty="0"/>
                  <a:t>3 </a:t>
                </a:r>
                <a:r>
                  <a:rPr lang="zh-CN" altLang="en-US" dirty="0"/>
                  <a:t>的方格被圈过两次，编号 </a:t>
                </a:r>
                <a:r>
                  <a:rPr lang="en-US" altLang="zh-CN" dirty="0"/>
                  <a:t>7 </a:t>
                </a:r>
                <a:r>
                  <a:rPr lang="zh-CN" altLang="en-US" dirty="0"/>
                  <a:t>的方格被圈过一次。而由于圈上编号 </a:t>
                </a:r>
                <a:r>
                  <a:rPr lang="en-US" altLang="zh-CN" dirty="0"/>
                  <a:t>9 </a:t>
                </a:r>
                <a:r>
                  <a:rPr lang="zh-CN" altLang="en-US" dirty="0"/>
                  <a:t>和</a:t>
                </a:r>
                <a:r>
                  <a:rPr lang="en-US" altLang="zh-CN" dirty="0"/>
                  <a:t>13 </a:t>
                </a:r>
                <a:r>
                  <a:rPr lang="zh-CN" altLang="en-US" dirty="0"/>
                  <a:t>的“ </a:t>
                </a:r>
                <a:r>
                  <a:rPr lang="en-US" altLang="zh-CN" dirty="0"/>
                  <a:t>× ”</a:t>
                </a:r>
                <a:r>
                  <a:rPr lang="zh-CN" altLang="en-US" dirty="0"/>
                  <a:t>方格不能够使结果更简单，因此不圈这两个方格。两个圈对应的与项分别为</a:t>
                </a:r>
                <a14:m>
                  <m:oMath xmlns:m="http://schemas.openxmlformats.org/officeDocument/2006/math">
                    <m:acc>
                      <m:accPr>
                        <m:chr m:val="̅"/>
                        <m:ctrlPr>
                          <a:rPr lang="zh-CN" altLang="en-US" i="1">
                            <a:latin typeface="Cambria Math" panose="02040503050406030204" pitchFamily="18" charset="0"/>
                          </a:rPr>
                        </m:ctrlPr>
                      </m:accPr>
                      <m:e>
                        <m:r>
                          <m:rPr>
                            <m:nor/>
                          </m:rPr>
                          <a:rPr lang="en-US" altLang="zh-CN" dirty="0"/>
                          <m:t>A</m:t>
                        </m:r>
                      </m:e>
                    </m:acc>
                    <m:acc>
                      <m:accPr>
                        <m:chr m:val="̅"/>
                        <m:ctrlPr>
                          <a:rPr lang="zh-CN" altLang="en-US" i="1">
                            <a:latin typeface="Cambria Math" panose="02040503050406030204" pitchFamily="18" charset="0"/>
                          </a:rPr>
                        </m:ctrlPr>
                      </m:accPr>
                      <m:e>
                        <m:r>
                          <m:rPr>
                            <m:nor/>
                          </m:rPr>
                          <a:rPr lang="en-US" altLang="zh-CN" dirty="0"/>
                          <m:t>B</m:t>
                        </m:r>
                      </m:e>
                    </m:acc>
                  </m:oMath>
                </a14:m>
                <a:r>
                  <a:rPr lang="zh-CN" altLang="en-US" dirty="0"/>
                  <a:t>和</a:t>
                </a:r>
                <a14:m>
                  <m:oMath xmlns:m="http://schemas.openxmlformats.org/officeDocument/2006/math">
                    <m:acc>
                      <m:accPr>
                        <m:chr m:val="̅"/>
                        <m:ctrlPr>
                          <a:rPr lang="zh-CN" altLang="en-US" i="1">
                            <a:latin typeface="Cambria Math" panose="02040503050406030204" pitchFamily="18" charset="0"/>
                          </a:rPr>
                        </m:ctrlPr>
                      </m:accPr>
                      <m:e>
                        <m:r>
                          <m:rPr>
                            <m:nor/>
                          </m:rPr>
                          <a:rPr lang="en-US" altLang="zh-CN" dirty="0"/>
                          <m:t>A</m:t>
                        </m:r>
                      </m:e>
                    </m:acc>
                    <m:acc>
                      <m:accPr>
                        <m:chr m:val="̅"/>
                        <m:ctrlPr>
                          <a:rPr lang="zh-CN" altLang="en-US" i="1">
                            <a:latin typeface="Cambria Math" panose="02040503050406030204" pitchFamily="18" charset="0"/>
                          </a:rPr>
                        </m:ctrlPr>
                      </m:accPr>
                      <m:e>
                        <m:r>
                          <m:rPr>
                            <m:nor/>
                          </m:rPr>
                          <a:rPr lang="en-US" altLang="zh-CN" dirty="0"/>
                          <m:t>C</m:t>
                        </m:r>
                      </m:e>
                    </m:acc>
                  </m:oMath>
                </a14:m>
                <a:r>
                  <a:rPr lang="zh-CN" altLang="en-US" dirty="0"/>
                  <a:t> </a:t>
                </a:r>
                <a:r>
                  <a:rPr lang="en-US" altLang="zh-CN" dirty="0"/>
                  <a:t> </a:t>
                </a:r>
                <a:r>
                  <a:rPr lang="zh-CN" altLang="en-US" dirty="0"/>
                  <a:t>。</a:t>
                </a:r>
                <a:br>
                  <a:rPr lang="zh-CN" altLang="en-US" dirty="0"/>
                </a:br>
                <a:r>
                  <a:rPr lang="zh-CN" altLang="en-US" dirty="0"/>
                  <a:t>　　因此，函数的最简与或表达式为</a:t>
                </a:r>
                <a:endParaRPr lang="zh-CN" altLang="zh-CN" dirty="0"/>
              </a:p>
            </p:txBody>
          </p:sp>
        </mc:Choice>
        <mc:Fallback xmlns="">
          <p:sp>
            <p:nvSpPr>
              <p:cNvPr id="515074" name="Rectangle 2"/>
              <p:cNvSpPr>
                <a:spLocks noGrp="1" noRot="1" noChangeAspect="1" noMove="1" noResize="1" noEditPoints="1" noAdjustHandles="1" noChangeArrowheads="1" noChangeShapeType="1" noTextEdit="1"/>
              </p:cNvSpPr>
              <p:nvPr>
                <p:ph type="title"/>
              </p:nvPr>
            </p:nvSpPr>
            <p:spPr>
              <a:xfrm>
                <a:off x="611560" y="404664"/>
                <a:ext cx="8115300" cy="5638800"/>
              </a:xfrm>
              <a:blipFill rotWithShape="1">
                <a:blip r:embed="rId2"/>
                <a:stretch>
                  <a:fillRect l="-1126" r="-1051"/>
                </a:stretch>
              </a:blipFill>
            </p:spPr>
            <p:txBody>
              <a:bodyPr/>
              <a:lstStyle/>
              <a:p>
                <a:r>
                  <a:rPr lang="zh-CN" altLang="en-US">
                    <a:noFill/>
                  </a:rPr>
                  <a:t> </a:t>
                </a:r>
              </a:p>
            </p:txBody>
          </p:sp>
        </mc:Fallback>
      </mc:AlternateContent>
      <p:sp>
        <p:nvSpPr>
          <p:cNvPr id="515075"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1880" y="5301208"/>
            <a:ext cx="1944216" cy="513566"/>
          </a:xfrm>
          <a:prstGeom prst="rect">
            <a:avLst/>
          </a:prstGeom>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2"/>
          <p:cNvSpPr>
            <a:spLocks noGrp="1" noChangeArrowheads="1"/>
          </p:cNvSpPr>
          <p:nvPr>
            <p:ph type="title"/>
          </p:nvPr>
        </p:nvSpPr>
        <p:spPr/>
        <p:txBody>
          <a:bodyPr/>
          <a:lstStyle/>
          <a:p>
            <a:br>
              <a:rPr lang="en-US" altLang="zh-CN" dirty="0"/>
            </a:br>
            <a:r>
              <a:rPr lang="zh-CN" altLang="en-US" dirty="0"/>
              <a:t>　　</a:t>
            </a:r>
            <a:r>
              <a:rPr lang="en-US" altLang="zh-CN" b="1" dirty="0"/>
              <a:t>【</a:t>
            </a:r>
            <a:r>
              <a:rPr lang="zh-CN" altLang="en-US" b="1" dirty="0"/>
              <a:t>例 </a:t>
            </a:r>
            <a:r>
              <a:rPr lang="en-US" altLang="zh-CN" b="1" dirty="0"/>
              <a:t>1.37 】 </a:t>
            </a:r>
            <a:r>
              <a:rPr lang="zh-CN" altLang="en-US" dirty="0"/>
              <a:t>求函数 </a:t>
            </a:r>
            <a:r>
              <a:rPr lang="en-US" altLang="zh-CN" dirty="0"/>
              <a:t>F </a:t>
            </a:r>
            <a:r>
              <a:rPr lang="zh-CN" altLang="en-US" dirty="0"/>
              <a:t>的最简与或表达式</a:t>
            </a:r>
            <a:r>
              <a:rPr lang="en-US" altLang="zh-CN" dirty="0"/>
              <a:t>:</a:t>
            </a:r>
            <a:br>
              <a:rPr lang="en-US" altLang="zh-CN" dirty="0"/>
            </a:br>
            <a:r>
              <a:rPr lang="zh-CN" altLang="en-US" dirty="0"/>
              <a:t>　　</a:t>
            </a:r>
            <a:r>
              <a:rPr lang="en-US" altLang="zh-CN" dirty="0"/>
              <a:t>F= ∑ ( 0 </a:t>
            </a:r>
            <a:r>
              <a:rPr lang="zh-CN" altLang="en-US" dirty="0"/>
              <a:t>，</a:t>
            </a:r>
            <a:r>
              <a:rPr lang="en-US" altLang="zh-CN" dirty="0"/>
              <a:t> 2 </a:t>
            </a:r>
            <a:r>
              <a:rPr lang="zh-CN" altLang="en-US" dirty="0"/>
              <a:t>，</a:t>
            </a:r>
            <a:r>
              <a:rPr lang="en-US" altLang="zh-CN" dirty="0"/>
              <a:t> 3 </a:t>
            </a:r>
            <a:r>
              <a:rPr lang="zh-CN" altLang="en-US" dirty="0"/>
              <a:t>，</a:t>
            </a:r>
            <a:r>
              <a:rPr lang="en-US" altLang="zh-CN" dirty="0"/>
              <a:t> 4 </a:t>
            </a:r>
            <a:r>
              <a:rPr lang="zh-CN" altLang="en-US" dirty="0"/>
              <a:t>，</a:t>
            </a:r>
            <a:r>
              <a:rPr lang="en-US" altLang="zh-CN" dirty="0"/>
              <a:t> 8 ) + ∑ d(10 </a:t>
            </a:r>
            <a:r>
              <a:rPr lang="zh-CN" altLang="en-US" dirty="0"/>
              <a:t>，</a:t>
            </a:r>
            <a:r>
              <a:rPr lang="en-US" altLang="zh-CN" dirty="0"/>
              <a:t> 11 </a:t>
            </a:r>
            <a:r>
              <a:rPr lang="zh-CN" altLang="en-US" dirty="0"/>
              <a:t>，</a:t>
            </a:r>
            <a:r>
              <a:rPr lang="en-US" altLang="zh-CN" dirty="0"/>
              <a:t> 12</a:t>
            </a:r>
            <a:r>
              <a:rPr lang="zh-CN" altLang="en-US" dirty="0"/>
              <a:t>，</a:t>
            </a:r>
            <a:r>
              <a:rPr lang="en-US" altLang="zh-CN" dirty="0"/>
              <a:t>13 </a:t>
            </a:r>
            <a:r>
              <a:rPr lang="zh-CN" altLang="en-US" dirty="0"/>
              <a:t>，</a:t>
            </a:r>
            <a:r>
              <a:rPr lang="en-US" altLang="zh-CN" dirty="0"/>
              <a:t> 14 </a:t>
            </a:r>
            <a:r>
              <a:rPr lang="zh-CN" altLang="en-US" dirty="0"/>
              <a:t>，</a:t>
            </a:r>
            <a:r>
              <a:rPr lang="en-US" altLang="zh-CN" dirty="0"/>
              <a:t> 15 )</a:t>
            </a:r>
            <a:br>
              <a:rPr lang="en-US" altLang="zh-CN" dirty="0"/>
            </a:br>
            <a:r>
              <a:rPr lang="zh-CN" altLang="en-US" b="1" dirty="0"/>
              <a:t>解</a:t>
            </a:r>
            <a:r>
              <a:rPr lang="zh-CN" altLang="en-US" dirty="0"/>
              <a:t> 画出函数的卡诺图，如图 </a:t>
            </a:r>
            <a:r>
              <a:rPr lang="en-US" altLang="zh-CN" dirty="0"/>
              <a:t>1</a:t>
            </a:r>
            <a:r>
              <a:rPr lang="zh-CN" altLang="en-US" dirty="0"/>
              <a:t>－</a:t>
            </a:r>
            <a:r>
              <a:rPr lang="en-US" altLang="zh-CN" dirty="0"/>
              <a:t>21 </a:t>
            </a:r>
            <a:r>
              <a:rPr lang="zh-CN" altLang="en-US" dirty="0"/>
              <a:t>所示。</a:t>
            </a:r>
            <a:endParaRPr lang="zh-CN" altLang="zh-CN" dirty="0"/>
          </a:p>
        </p:txBody>
      </p:sp>
      <p:sp>
        <p:nvSpPr>
          <p:cNvPr id="516099" name="Rectangle 3"/>
          <p:cNvSpPr>
            <a:spLocks noGrp="1" noChangeArrowheads="1"/>
          </p:cNvSpPr>
          <p:nvPr>
            <p:ph type="body" idx="1"/>
          </p:nvPr>
        </p:nvSpPr>
        <p:spPr/>
        <p:txBody>
          <a:bodyPr/>
          <a:lstStyle/>
          <a:p>
            <a:r>
              <a:rPr lang="zh-CN" altLang="en-US" dirty="0"/>
              <a:t>图 </a:t>
            </a:r>
            <a:r>
              <a:rPr lang="en-US" altLang="zh-CN" dirty="0"/>
              <a:t>1</a:t>
            </a:r>
            <a:r>
              <a:rPr lang="zh-CN" altLang="en-US" dirty="0"/>
              <a:t>－</a:t>
            </a:r>
            <a:r>
              <a:rPr lang="en-US" altLang="zh-CN" dirty="0"/>
              <a:t>21  </a:t>
            </a:r>
            <a:r>
              <a:rPr lang="zh-CN" altLang="en-US" dirty="0"/>
              <a:t>例 </a:t>
            </a:r>
            <a:r>
              <a:rPr lang="en-US" altLang="zh-CN" dirty="0"/>
              <a:t>1.37 </a:t>
            </a:r>
            <a:r>
              <a:rPr lang="zh-CN" altLang="en-US" dirty="0"/>
              <a:t>函数 </a:t>
            </a:r>
            <a:r>
              <a:rPr lang="en-US" altLang="zh-CN" dirty="0"/>
              <a:t>F </a:t>
            </a:r>
            <a:r>
              <a:rPr lang="zh-CN" altLang="en-US" dirty="0"/>
              <a:t>的卡诺图</a:t>
            </a:r>
            <a:endParaRPr lang="zh-CN" altLang="zh-CN" dirty="0"/>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2577" y="2996952"/>
            <a:ext cx="2838846" cy="2724530"/>
          </a:xfrm>
          <a:prstGeom prst="rect">
            <a:avLst/>
          </a:prstGeom>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7122" name="Rectangle 2"/>
              <p:cNvSpPr>
                <a:spLocks noGrp="1" noChangeArrowheads="1"/>
              </p:cNvSpPr>
              <p:nvPr>
                <p:ph type="title"/>
              </p:nvPr>
            </p:nvSpPr>
            <p:spPr/>
            <p:txBody>
              <a:bodyPr/>
              <a:lstStyle/>
              <a:p>
                <a:br>
                  <a:rPr lang="en-US" altLang="zh-CN" dirty="0"/>
                </a:br>
                <a:r>
                  <a:rPr lang="zh-CN" altLang="en-US" dirty="0"/>
                  <a:t>　　将约束项 </a:t>
                </a:r>
                <a:r>
                  <a:rPr lang="en-US" altLang="zh-CN" dirty="0"/>
                  <a:t>12 </a:t>
                </a:r>
                <a:r>
                  <a:rPr lang="zh-CN" altLang="en-US" dirty="0"/>
                  <a:t>和最小项 </a:t>
                </a:r>
                <a:r>
                  <a:rPr lang="en-US" altLang="zh-CN" dirty="0"/>
                  <a:t>0 </a:t>
                </a:r>
                <a:r>
                  <a:rPr lang="zh-CN" altLang="en-US" dirty="0"/>
                  <a:t>、 </a:t>
                </a:r>
                <a:r>
                  <a:rPr lang="en-US" altLang="zh-CN" dirty="0"/>
                  <a:t>4 </a:t>
                </a:r>
                <a:r>
                  <a:rPr lang="zh-CN" altLang="en-US" dirty="0"/>
                  <a:t>、 </a:t>
                </a:r>
                <a:r>
                  <a:rPr lang="en-US" altLang="zh-CN" dirty="0"/>
                  <a:t>8 </a:t>
                </a:r>
                <a:r>
                  <a:rPr lang="zh-CN" altLang="en-US" dirty="0"/>
                  <a:t>合并，得到与项 􀭻</a:t>
                </a:r>
                <a:br>
                  <a:rPr lang="zh-CN" altLang="en-US" dirty="0"/>
                </a:br>
                <a14:m>
                  <m:oMath xmlns:m="http://schemas.openxmlformats.org/officeDocument/2006/math">
                    <m:acc>
                      <m:accPr>
                        <m:chr m:val="̅"/>
                        <m:ctrlPr>
                          <a:rPr lang="zh-CN" altLang="en-US" i="1" smtClean="0">
                            <a:latin typeface="Cambria Math" panose="02040503050406030204" pitchFamily="18" charset="0"/>
                          </a:rPr>
                        </m:ctrlPr>
                      </m:accPr>
                      <m:e>
                        <m:r>
                          <m:rPr>
                            <m:nor/>
                          </m:rPr>
                          <a:rPr lang="en-US" altLang="zh-CN" dirty="0"/>
                          <m:t>C</m:t>
                        </m:r>
                      </m:e>
                    </m:acc>
                  </m:oMath>
                </a14:m>
                <a:r>
                  <a:rPr lang="en-US" altLang="zh-CN" dirty="0"/>
                  <a:t> </a:t>
                </a:r>
                <a14:m>
                  <m:oMath xmlns:m="http://schemas.openxmlformats.org/officeDocument/2006/math">
                    <m:acc>
                      <m:accPr>
                        <m:chr m:val="̅"/>
                        <m:ctrlPr>
                          <a:rPr lang="zh-CN" altLang="en-US" i="1">
                            <a:latin typeface="Cambria Math" panose="02040503050406030204" pitchFamily="18" charset="0"/>
                          </a:rPr>
                        </m:ctrlPr>
                      </m:accPr>
                      <m:e>
                        <m:r>
                          <m:rPr>
                            <m:nor/>
                          </m:rPr>
                          <a:rPr lang="en-US" altLang="zh-CN" dirty="0"/>
                          <m:t>D</m:t>
                        </m:r>
                      </m:e>
                    </m:acc>
                    <m:r>
                      <a:rPr lang="zh-CN" altLang="en-US" b="0" i="1" smtClean="0">
                        <a:latin typeface="Cambria Math"/>
                      </a:rPr>
                      <m:t>；</m:t>
                    </m:r>
                  </m:oMath>
                </a14:m>
                <a:r>
                  <a:rPr lang="zh-CN" altLang="en-US" dirty="0"/>
                  <a:t>将约束项 </a:t>
                </a:r>
                <a:r>
                  <a:rPr lang="en-US" altLang="zh-CN" dirty="0"/>
                  <a:t>10 </a:t>
                </a:r>
                <a:r>
                  <a:rPr lang="zh-CN" altLang="en-US" dirty="0"/>
                  <a:t>、 </a:t>
                </a:r>
                <a:r>
                  <a:rPr lang="en-US" altLang="zh-CN" dirty="0"/>
                  <a:t>11 </a:t>
                </a:r>
                <a:r>
                  <a:rPr lang="zh-CN" altLang="en-US" dirty="0"/>
                  <a:t>和最小项 </a:t>
                </a:r>
                <a:r>
                  <a:rPr lang="en-US" altLang="zh-CN" dirty="0"/>
                  <a:t>2 </a:t>
                </a:r>
                <a:r>
                  <a:rPr lang="zh-CN" altLang="en-US" dirty="0"/>
                  <a:t>、 </a:t>
                </a:r>
                <a:r>
                  <a:rPr lang="en-US" altLang="zh-CN" dirty="0"/>
                  <a:t>3 </a:t>
                </a:r>
                <a:r>
                  <a:rPr lang="zh-CN" altLang="en-US" dirty="0"/>
                  <a:t>合并，得到与项 􀭻</a:t>
                </a:r>
                <a:br>
                  <a:rPr lang="zh-CN" altLang="en-US" dirty="0"/>
                </a:br>
                <a14:m>
                  <m:oMath xmlns:m="http://schemas.openxmlformats.org/officeDocument/2006/math">
                    <m:acc>
                      <m:accPr>
                        <m:chr m:val="̅"/>
                        <m:ctrlPr>
                          <a:rPr lang="zh-CN" altLang="en-US" i="1">
                            <a:latin typeface="Cambria Math" panose="02040503050406030204" pitchFamily="18" charset="0"/>
                          </a:rPr>
                        </m:ctrlPr>
                      </m:accPr>
                      <m:e>
                        <m:r>
                          <m:rPr>
                            <m:nor/>
                          </m:rPr>
                          <a:rPr lang="en-US" altLang="zh-CN" dirty="0"/>
                          <m:t>B</m:t>
                        </m:r>
                      </m:e>
                    </m:acc>
                    <m:r>
                      <a:rPr lang="zh-CN" altLang="en-US" i="1">
                        <a:latin typeface="Cambria Math"/>
                      </a:rPr>
                      <m:t> </m:t>
                    </m:r>
                    <m:acc>
                      <m:accPr>
                        <m:chr m:val="̅"/>
                        <m:ctrlPr>
                          <a:rPr lang="zh-CN" altLang="en-US" i="1">
                            <a:latin typeface="Cambria Math" panose="02040503050406030204" pitchFamily="18" charset="0"/>
                          </a:rPr>
                        </m:ctrlPr>
                      </m:accPr>
                      <m:e>
                        <m:r>
                          <m:rPr>
                            <m:nor/>
                          </m:rPr>
                          <a:rPr lang="en-US" altLang="zh-CN" dirty="0"/>
                          <m:t>C</m:t>
                        </m:r>
                      </m:e>
                    </m:acc>
                    <m:r>
                      <a:rPr lang="zh-CN" altLang="en-US" i="1">
                        <a:latin typeface="Cambria Math"/>
                      </a:rPr>
                      <m:t> </m:t>
                    </m:r>
                  </m:oMath>
                </a14:m>
                <a:r>
                  <a:rPr lang="zh-CN" altLang="en-US" dirty="0"/>
                  <a:t>。</a:t>
                </a:r>
                <a:br>
                  <a:rPr lang="zh-CN" altLang="en-US" dirty="0"/>
                </a:br>
                <a:r>
                  <a:rPr lang="zh-CN" altLang="en-US" dirty="0"/>
                  <a:t>　　因此，函数的最简与或表达式为</a:t>
                </a:r>
                <a:endParaRPr lang="zh-CN" altLang="zh-CN" dirty="0"/>
              </a:p>
            </p:txBody>
          </p:sp>
        </mc:Choice>
        <mc:Fallback xmlns="">
          <p:sp>
            <p:nvSpPr>
              <p:cNvPr id="517122" name="Rectangle 2"/>
              <p:cNvSpPr>
                <a:spLocks noGrp="1" noRot="1" noChangeAspect="1" noMove="1" noResize="1" noEditPoints="1" noAdjustHandles="1" noChangeArrowheads="1" noChangeShapeType="1" noTextEdit="1"/>
              </p:cNvSpPr>
              <p:nvPr>
                <p:ph type="title"/>
              </p:nvPr>
            </p:nvSpPr>
            <p:spPr>
              <a:blipFill rotWithShape="1">
                <a:blip r:embed="rId2"/>
                <a:stretch>
                  <a:fillRect l="-225" r="-601"/>
                </a:stretch>
              </a:blipFill>
            </p:spPr>
            <p:txBody>
              <a:bodyPr/>
              <a:lstStyle/>
              <a:p>
                <a:r>
                  <a:rPr lang="zh-CN" altLang="en-US">
                    <a:noFill/>
                  </a:rPr>
                  <a:t> </a:t>
                </a:r>
              </a:p>
            </p:txBody>
          </p:sp>
        </mc:Fallback>
      </mc:AlternateContent>
      <p:sp>
        <p:nvSpPr>
          <p:cNvPr id="517123"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6870" y="3573016"/>
            <a:ext cx="2130259" cy="732276"/>
          </a:xfrm>
          <a:prstGeom prst="rect">
            <a:avLst/>
          </a:prstGeom>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Rectangle 2"/>
          <p:cNvSpPr>
            <a:spLocks noGrp="1" noChangeArrowheads="1"/>
          </p:cNvSpPr>
          <p:nvPr>
            <p:ph type="title"/>
          </p:nvPr>
        </p:nvSpPr>
        <p:spPr>
          <a:xfrm>
            <a:off x="539552" y="232862"/>
            <a:ext cx="8115300" cy="5638800"/>
          </a:xfrm>
        </p:spPr>
        <p:txBody>
          <a:bodyPr/>
          <a:lstStyle/>
          <a:p>
            <a:br>
              <a:rPr lang="en-US" altLang="zh-CN" dirty="0"/>
            </a:br>
            <a:r>
              <a:rPr lang="zh-CN" altLang="en-US" dirty="0"/>
              <a:t>　　</a:t>
            </a:r>
            <a:r>
              <a:rPr lang="zh-CN" altLang="en-US" b="1" dirty="0"/>
              <a:t> </a:t>
            </a:r>
            <a:r>
              <a:rPr lang="en-US" altLang="zh-CN" b="1" dirty="0"/>
              <a:t>3. </a:t>
            </a:r>
            <a:r>
              <a:rPr lang="zh-CN" altLang="en-US" b="1" dirty="0"/>
              <a:t>带任意项逻辑函数的化简</a:t>
            </a:r>
            <a:br>
              <a:rPr lang="zh-CN" altLang="en-US" b="1" dirty="0"/>
            </a:br>
            <a:r>
              <a:rPr lang="zh-CN" altLang="en-US" b="1" dirty="0"/>
              <a:t>　　</a:t>
            </a:r>
            <a:r>
              <a:rPr lang="zh-CN" altLang="en-US" dirty="0"/>
              <a:t>下面仍然举例来说明带任意项逻辑函数的化简。</a:t>
            </a:r>
            <a:br>
              <a:rPr lang="zh-CN" altLang="en-US" dirty="0"/>
            </a:br>
            <a:r>
              <a:rPr lang="zh-CN" altLang="en-US" dirty="0"/>
              <a:t>　　</a:t>
            </a:r>
            <a:r>
              <a:rPr lang="en-US" altLang="zh-CN" b="1" dirty="0"/>
              <a:t>【</a:t>
            </a:r>
            <a:r>
              <a:rPr lang="zh-CN" altLang="en-US" b="1" dirty="0"/>
              <a:t>例 </a:t>
            </a:r>
            <a:r>
              <a:rPr lang="en-US" altLang="zh-CN" b="1" dirty="0"/>
              <a:t>1.38 】</a:t>
            </a:r>
            <a:r>
              <a:rPr lang="en-US" altLang="zh-CN" dirty="0"/>
              <a:t> </a:t>
            </a:r>
            <a:r>
              <a:rPr lang="zh-CN" altLang="en-US" dirty="0"/>
              <a:t>已知真值表如表 </a:t>
            </a:r>
            <a:r>
              <a:rPr lang="en-US" altLang="zh-CN" dirty="0"/>
              <a:t>1</a:t>
            </a:r>
            <a:r>
              <a:rPr lang="zh-CN" altLang="en-US" dirty="0"/>
              <a:t>－</a:t>
            </a:r>
            <a:r>
              <a:rPr lang="en-US" altLang="zh-CN" dirty="0"/>
              <a:t>21 </a:t>
            </a:r>
            <a:r>
              <a:rPr lang="zh-CN" altLang="en-US" dirty="0"/>
              <a:t>所示，其中“ </a:t>
            </a:r>
            <a:r>
              <a:rPr lang="en-US" altLang="zh-CN" dirty="0"/>
              <a:t>× ”</a:t>
            </a:r>
            <a:r>
              <a:rPr lang="zh-CN" altLang="en-US" dirty="0"/>
              <a:t>表示函数值可以取 </a:t>
            </a:r>
            <a:r>
              <a:rPr lang="en-US" altLang="zh-CN" dirty="0"/>
              <a:t>0 </a:t>
            </a:r>
            <a:r>
              <a:rPr lang="zh-CN" altLang="en-US" dirty="0"/>
              <a:t>也可以取 </a:t>
            </a:r>
            <a:r>
              <a:rPr lang="en-US" altLang="zh-CN" dirty="0"/>
              <a:t>1 </a:t>
            </a:r>
            <a:r>
              <a:rPr lang="zh-CN" altLang="en-US" dirty="0"/>
              <a:t>，求最简与或表达式。</a:t>
            </a:r>
            <a:endParaRPr lang="zh-CN" altLang="zh-CN" dirty="0"/>
          </a:p>
        </p:txBody>
      </p:sp>
      <p:sp>
        <p:nvSpPr>
          <p:cNvPr id="518147"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3768" y="2708920"/>
            <a:ext cx="3839111" cy="3162742"/>
          </a:xfrm>
          <a:prstGeom prst="rect">
            <a:avLst/>
          </a:prstGeom>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ChangeArrowheads="1"/>
          </p:cNvSpPr>
          <p:nvPr>
            <p:ph type="title"/>
          </p:nvPr>
        </p:nvSpPr>
        <p:spPr/>
        <p:txBody>
          <a:bodyPr/>
          <a:lstStyle/>
          <a:p>
            <a:br>
              <a:rPr lang="en-US" altLang="zh-CN" dirty="0"/>
            </a:br>
            <a:br>
              <a:rPr lang="en-US" altLang="zh-CN" dirty="0"/>
            </a:br>
            <a:br>
              <a:rPr lang="en-US" altLang="zh-CN" dirty="0"/>
            </a:br>
            <a:br>
              <a:rPr lang="en-US" altLang="zh-CN" dirty="0"/>
            </a:br>
            <a:br>
              <a:rPr lang="en-US" altLang="zh-CN" dirty="0"/>
            </a:br>
            <a:br>
              <a:rPr lang="en-US" altLang="zh-CN" dirty="0"/>
            </a:br>
            <a:br>
              <a:rPr lang="en-US" altLang="zh-CN" dirty="0"/>
            </a:br>
            <a:br>
              <a:rPr lang="en-US" altLang="zh-CN" dirty="0"/>
            </a:br>
            <a:r>
              <a:rPr lang="zh-CN" altLang="en-US" dirty="0"/>
              <a:t>　　</a:t>
            </a:r>
            <a:endParaRPr lang="zh-CN" altLang="zh-CN" dirty="0"/>
          </a:p>
        </p:txBody>
      </p:sp>
      <p:sp>
        <p:nvSpPr>
          <p:cNvPr id="520195" name="Rectangle 3"/>
          <p:cNvSpPr>
            <a:spLocks noGrp="1" noChangeArrowheads="1"/>
          </p:cNvSpPr>
          <p:nvPr>
            <p:ph type="body" idx="1"/>
          </p:nvPr>
        </p:nvSpPr>
        <p:spPr>
          <a:xfrm>
            <a:off x="8790" y="5733256"/>
            <a:ext cx="9144000" cy="438944"/>
          </a:xfrm>
        </p:spPr>
        <p:txBody>
          <a:bodyPr/>
          <a:lstStyle/>
          <a:p>
            <a:r>
              <a:rPr lang="zh-CN" altLang="en-US" dirty="0"/>
              <a:t>图 </a:t>
            </a:r>
            <a:r>
              <a:rPr lang="en-US" altLang="zh-CN" dirty="0"/>
              <a:t>1</a:t>
            </a:r>
            <a:r>
              <a:rPr lang="zh-CN" altLang="en-US" dirty="0"/>
              <a:t>－</a:t>
            </a:r>
            <a:r>
              <a:rPr lang="en-US" altLang="zh-CN" dirty="0"/>
              <a:t>22  </a:t>
            </a:r>
            <a:r>
              <a:rPr lang="zh-CN" altLang="en-US" dirty="0"/>
              <a:t>例 </a:t>
            </a:r>
            <a:r>
              <a:rPr lang="en-US" altLang="zh-CN" dirty="0"/>
              <a:t>1.38 </a:t>
            </a:r>
            <a:r>
              <a:rPr lang="zh-CN" altLang="en-US" dirty="0"/>
              <a:t>函数 </a:t>
            </a:r>
            <a:r>
              <a:rPr lang="en-US" altLang="zh-CN" dirty="0"/>
              <a:t>F </a:t>
            </a:r>
            <a:r>
              <a:rPr lang="zh-CN" altLang="en-US" dirty="0"/>
              <a:t>的卡诺图</a:t>
            </a:r>
            <a:endParaRPr lang="zh-CN" altLang="zh-CN" dirty="0"/>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664" y="1700808"/>
            <a:ext cx="5661210" cy="3632449"/>
          </a:xfrm>
          <a:prstGeom prst="rect">
            <a:avLst/>
          </a:prstGeom>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ChangeArrowheads="1"/>
          </p:cNvSpPr>
          <p:nvPr>
            <p:ph type="title"/>
          </p:nvPr>
        </p:nvSpPr>
        <p:spPr/>
        <p:txBody>
          <a:bodyPr/>
          <a:lstStyle/>
          <a:p>
            <a:br>
              <a:rPr lang="en-US" altLang="zh-CN" dirty="0"/>
            </a:br>
            <a:r>
              <a:rPr lang="zh-CN" altLang="en-US" dirty="0"/>
              <a:t>　　由卡诺图可见，编号 </a:t>
            </a:r>
            <a:r>
              <a:rPr lang="en-US" altLang="zh-CN" dirty="0"/>
              <a:t>3 </a:t>
            </a:r>
            <a:r>
              <a:rPr lang="zh-CN" altLang="en-US" dirty="0"/>
              <a:t>的方格被圈上，相当于此处的 </a:t>
            </a:r>
            <a:r>
              <a:rPr lang="en-US" altLang="zh-CN" dirty="0"/>
              <a:t>× </a:t>
            </a:r>
            <a:r>
              <a:rPr lang="zh-CN" altLang="en-US" dirty="0"/>
              <a:t>取 </a:t>
            </a:r>
            <a:r>
              <a:rPr lang="en-US" altLang="zh-CN" dirty="0"/>
              <a:t>1 ;</a:t>
            </a:r>
            <a:r>
              <a:rPr lang="zh-CN" altLang="en-US" dirty="0"/>
              <a:t>编号 </a:t>
            </a:r>
            <a:r>
              <a:rPr lang="en-US" altLang="zh-CN" dirty="0"/>
              <a:t>7 </a:t>
            </a:r>
            <a:r>
              <a:rPr lang="zh-CN" altLang="en-US" dirty="0"/>
              <a:t>的方格没被圈过，相当于此处的 </a:t>
            </a:r>
            <a:r>
              <a:rPr lang="en-US" altLang="zh-CN" dirty="0"/>
              <a:t>× </a:t>
            </a:r>
            <a:r>
              <a:rPr lang="zh-CN" altLang="en-US" dirty="0"/>
              <a:t>取 </a:t>
            </a:r>
            <a:r>
              <a:rPr lang="en-US" altLang="zh-CN" dirty="0"/>
              <a:t>0</a:t>
            </a:r>
            <a:br>
              <a:rPr lang="en-US" altLang="zh-CN" dirty="0"/>
            </a:br>
            <a:r>
              <a:rPr lang="zh-CN" altLang="en-US" dirty="0"/>
              <a:t>　　因此，函数的最简与或表达式为</a:t>
            </a:r>
            <a:br>
              <a:rPr lang="en-US" altLang="zh-CN" dirty="0"/>
            </a:br>
            <a:br>
              <a:rPr lang="en-US" altLang="zh-CN" dirty="0"/>
            </a:br>
            <a:br>
              <a:rPr lang="en-US" altLang="zh-CN" dirty="0"/>
            </a:br>
            <a:r>
              <a:rPr lang="zh-CN" altLang="en-US" dirty="0"/>
              <a:t>　　表 </a:t>
            </a:r>
            <a:r>
              <a:rPr lang="en-US" altLang="zh-CN" dirty="0"/>
              <a:t>1</a:t>
            </a:r>
            <a:r>
              <a:rPr lang="zh-CN" altLang="en-US" dirty="0"/>
              <a:t>－</a:t>
            </a:r>
            <a:r>
              <a:rPr lang="en-US" altLang="zh-CN" dirty="0"/>
              <a:t>22 </a:t>
            </a:r>
            <a:r>
              <a:rPr lang="zh-CN" altLang="en-US" dirty="0"/>
              <a:t>为函数 </a:t>
            </a:r>
            <a:r>
              <a:rPr lang="en-US" altLang="zh-CN" dirty="0"/>
              <a:t>F </a:t>
            </a:r>
            <a:r>
              <a:rPr lang="zh-CN" altLang="en-US" dirty="0"/>
              <a:t>的真值表。</a:t>
            </a:r>
            <a:endParaRPr lang="zh-CN" altLang="zh-CN" dirty="0"/>
          </a:p>
        </p:txBody>
      </p:sp>
      <p:sp>
        <p:nvSpPr>
          <p:cNvPr id="521219"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366" y="2586756"/>
            <a:ext cx="2464756" cy="770236"/>
          </a:xfrm>
          <a:prstGeom prst="rect">
            <a:avLst/>
          </a:prstGeom>
        </p:spPr>
      </p:pic>
      <p:pic>
        <p:nvPicPr>
          <p:cNvPr id="5" name="Picture 2" descr="H:\出版社\模板\课件素材\GIF动画插件1\GIF020.GIF">
            <a:hlinkClick r:id="rId3" action="ppaction://hlinksldjump"/>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416409" y="6261014"/>
            <a:ext cx="749904" cy="5892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ChangeArrowheads="1"/>
          </p:cNvSpPr>
          <p:nvPr>
            <p:ph type="title"/>
          </p:nvPr>
        </p:nvSpPr>
        <p:spPr/>
        <p:txBody>
          <a:bodyPr/>
          <a:lstStyle/>
          <a:p>
            <a:br>
              <a:rPr lang="en-US" altLang="zh-CN" dirty="0"/>
            </a:br>
            <a:r>
              <a:rPr lang="zh-CN" altLang="en-US" dirty="0"/>
              <a:t>　　</a:t>
            </a:r>
            <a:r>
              <a:rPr lang="zh-CN" altLang="en-US" b="1" dirty="0"/>
              <a:t>解</a:t>
            </a:r>
            <a:r>
              <a:rPr lang="zh-CN" altLang="en-US" dirty="0"/>
              <a:t> 根据真值表画出的卡诺图如图 </a:t>
            </a:r>
            <a:r>
              <a:rPr lang="en-US" altLang="zh-CN" dirty="0"/>
              <a:t>1</a:t>
            </a:r>
            <a:r>
              <a:rPr lang="zh-CN" altLang="en-US" dirty="0"/>
              <a:t>－</a:t>
            </a:r>
            <a:r>
              <a:rPr lang="en-US" altLang="zh-CN" dirty="0"/>
              <a:t>22 </a:t>
            </a:r>
            <a:r>
              <a:rPr lang="zh-CN" altLang="en-US" dirty="0"/>
              <a:t>所示。</a:t>
            </a:r>
            <a:endParaRPr lang="zh-CN" altLang="zh-CN" dirty="0"/>
          </a:p>
        </p:txBody>
      </p:sp>
      <p:sp>
        <p:nvSpPr>
          <p:cNvPr id="519171"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736" y="1838101"/>
            <a:ext cx="5122142" cy="3679129"/>
          </a:xfrm>
          <a:prstGeom prst="rect">
            <a:avLst/>
          </a:prstGeom>
        </p:spPr>
      </p:pic>
    </p:spTree>
    <p:extLst>
      <p:ext uri="{BB962C8B-B14F-4D97-AF65-F5344CB8AC3E}">
        <p14:creationId xmlns:p14="http://schemas.microsoft.com/office/powerpoint/2010/main" val="227061644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Text Box 4"/>
          <p:cNvSpPr txBox="1"/>
          <p:nvPr/>
        </p:nvSpPr>
        <p:spPr>
          <a:xfrm>
            <a:off x="2895600" y="914400"/>
            <a:ext cx="4469493" cy="5262979"/>
          </a:xfrm>
          <a:prstGeom prst="rect">
            <a:avLst/>
          </a:prstGeom>
          <a:noFill/>
          <a:ln w="9525">
            <a:noFill/>
          </a:ln>
        </p:spPr>
        <p:txBody>
          <a:bodyPr wrap="none">
            <a:spAutoFit/>
          </a:bodyPr>
          <a:lstStyle/>
          <a:p>
            <a:r>
              <a:rPr lang="zh-CN" altLang="en-US" sz="4800" dirty="0">
                <a:latin typeface="Arial" panose="020B0604020202020204" pitchFamily="34" charset="0"/>
              </a:rPr>
              <a:t>作业：</a:t>
            </a:r>
          </a:p>
          <a:p>
            <a:r>
              <a:rPr lang="zh-CN" altLang="en-US" sz="4800" dirty="0">
                <a:latin typeface="Arial" panose="020B0604020202020204" pitchFamily="34" charset="0"/>
              </a:rPr>
              <a:t>第一章习题</a:t>
            </a:r>
            <a:r>
              <a:rPr lang="en-US" altLang="zh-CN" sz="4800" dirty="0">
                <a:latin typeface="Arial" panose="020B0604020202020204" pitchFamily="34" charset="0"/>
              </a:rPr>
              <a:t>: </a:t>
            </a:r>
          </a:p>
          <a:p>
            <a:r>
              <a:rPr lang="en-US" altLang="zh-CN" sz="4800" dirty="0">
                <a:latin typeface="Arial" panose="020B0604020202020204" pitchFamily="34" charset="0"/>
              </a:rPr>
              <a:t>        1-14(6)(8);</a:t>
            </a:r>
          </a:p>
          <a:p>
            <a:r>
              <a:rPr lang="en-US" altLang="zh-CN" sz="4800" dirty="0">
                <a:latin typeface="Arial" panose="020B0604020202020204" pitchFamily="34" charset="0"/>
              </a:rPr>
              <a:t>        1-15(5)(8);</a:t>
            </a:r>
          </a:p>
          <a:p>
            <a:r>
              <a:rPr lang="en-US" altLang="zh-CN" sz="4800" dirty="0">
                <a:latin typeface="Arial" panose="020B0604020202020204" pitchFamily="34" charset="0"/>
              </a:rPr>
              <a:t>        1-16(1)(6);</a:t>
            </a:r>
          </a:p>
          <a:p>
            <a:r>
              <a:rPr lang="en-US" altLang="zh-CN" sz="4800" dirty="0">
                <a:latin typeface="Arial" panose="020B0604020202020204" pitchFamily="34" charset="0"/>
              </a:rPr>
              <a:t>        1-17(2)(5);</a:t>
            </a:r>
          </a:p>
          <a:p>
            <a:r>
              <a:rPr lang="en-US" altLang="zh-CN" sz="4800" dirty="0">
                <a:latin typeface="Arial" panose="020B0604020202020204" pitchFamily="34" charset="0"/>
              </a:rPr>
              <a:t>        1-18(3).</a:t>
            </a:r>
          </a:p>
        </p:txBody>
      </p:sp>
      <p:sp>
        <p:nvSpPr>
          <p:cNvPr id="2" name="日期占位符 1">
            <a:extLst>
              <a:ext uri="{FF2B5EF4-FFF2-40B4-BE49-F238E27FC236}">
                <a16:creationId xmlns:a16="http://schemas.microsoft.com/office/drawing/2014/main" id="{7BF3F9B5-4C0F-4A3E-92CF-5ACA55318F52}"/>
              </a:ext>
            </a:extLst>
          </p:cNvPr>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BD9CE0AF-CE46-49C2-A734-739D86159B89}"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2024/3/10</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a:extLst>
              <a:ext uri="{FF2B5EF4-FFF2-40B4-BE49-F238E27FC236}">
                <a16:creationId xmlns:a16="http://schemas.microsoft.com/office/drawing/2014/main" id="{9E3E5CE8-C577-4E0B-9C1D-60C6608C39E9}"/>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a:xfrm>
            <a:off x="539552" y="332656"/>
            <a:ext cx="8115300" cy="5638800"/>
          </a:xfrm>
        </p:spPr>
        <p:txBody>
          <a:bodyPr/>
          <a:lstStyle/>
          <a:p>
            <a:br>
              <a:rPr lang="en-US" altLang="zh-CN" dirty="0"/>
            </a:br>
            <a:r>
              <a:rPr lang="zh-CN" altLang="en-US" dirty="0"/>
              <a:t>　　</a:t>
            </a:r>
            <a:r>
              <a:rPr lang="en-US" altLang="zh-CN" b="1" dirty="0"/>
              <a:t>【</a:t>
            </a:r>
            <a:r>
              <a:rPr lang="zh-CN" altLang="en-US" b="1" dirty="0"/>
              <a:t>例 </a:t>
            </a:r>
            <a:r>
              <a:rPr lang="en-US" altLang="zh-CN" b="1" dirty="0"/>
              <a:t>1.5 】 </a:t>
            </a:r>
            <a:r>
              <a:rPr lang="zh-CN" altLang="en-US" dirty="0"/>
              <a:t>将 </a:t>
            </a:r>
            <a:r>
              <a:rPr lang="en-US" altLang="zh-CN" dirty="0"/>
              <a:t>1735 </a:t>
            </a:r>
            <a:r>
              <a:rPr lang="en-US" altLang="zh-CN" baseline="-25000" dirty="0"/>
              <a:t>D</a:t>
            </a:r>
            <a:r>
              <a:rPr lang="en-US" altLang="zh-CN" dirty="0"/>
              <a:t> </a:t>
            </a:r>
            <a:r>
              <a:rPr lang="zh-CN" altLang="en-US" dirty="0"/>
              <a:t>转换为八进制数。</a:t>
            </a:r>
            <a:br>
              <a:rPr lang="zh-CN" altLang="en-US" dirty="0"/>
            </a:br>
            <a:r>
              <a:rPr lang="zh-CN" altLang="en-US" dirty="0"/>
              <a:t>　　</a:t>
            </a:r>
            <a:r>
              <a:rPr lang="zh-CN" altLang="en-US" b="1" dirty="0"/>
              <a:t>解</a:t>
            </a:r>
            <a:r>
              <a:rPr lang="zh-CN" altLang="en-US" dirty="0"/>
              <a:t> 转换过程如下：</a:t>
            </a:r>
            <a:endParaRPr lang="zh-CN" altLang="zh-CN" dirty="0"/>
          </a:p>
        </p:txBody>
      </p:sp>
      <p:sp>
        <p:nvSpPr>
          <p:cNvPr id="375811"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8378" y="1772816"/>
            <a:ext cx="5153745" cy="4124901"/>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ext Box 2"/>
          <p:cNvSpPr txBox="1"/>
          <p:nvPr/>
        </p:nvSpPr>
        <p:spPr>
          <a:xfrm>
            <a:off x="1676400" y="685800"/>
            <a:ext cx="5852884" cy="4893647"/>
          </a:xfrm>
          <a:prstGeom prst="rect">
            <a:avLst/>
          </a:prstGeom>
          <a:noFill/>
          <a:ln w="9525">
            <a:noFill/>
          </a:ln>
        </p:spPr>
        <p:txBody>
          <a:bodyPr wrap="none">
            <a:spAutoFit/>
          </a:bodyPr>
          <a:lstStyle/>
          <a:p>
            <a:r>
              <a:rPr lang="zh-CN" altLang="en-US" sz="4800" dirty="0">
                <a:latin typeface="Arial" panose="020B0604020202020204" pitchFamily="34" charset="0"/>
              </a:rPr>
              <a:t>第一章作业：</a:t>
            </a:r>
          </a:p>
          <a:p>
            <a:endParaRPr lang="zh-CN" altLang="en-US" sz="4800" dirty="0">
              <a:latin typeface="Arial" panose="020B0604020202020204" pitchFamily="34" charset="0"/>
            </a:endParaRPr>
          </a:p>
          <a:p>
            <a:r>
              <a:rPr lang="en-US" altLang="zh-CN" sz="3600" dirty="0">
                <a:latin typeface="Arial" panose="020B0604020202020204" pitchFamily="34" charset="0"/>
              </a:rPr>
              <a:t>1-1(3); 1-2(3); 1-4(3)</a:t>
            </a:r>
            <a:r>
              <a:rPr lang="zh-CN" altLang="en-US" sz="3600" dirty="0">
                <a:latin typeface="Arial" panose="020B0604020202020204" pitchFamily="34" charset="0"/>
              </a:rPr>
              <a:t>；</a:t>
            </a:r>
          </a:p>
          <a:p>
            <a:r>
              <a:rPr lang="en-US" altLang="zh-CN" sz="3600" dirty="0">
                <a:latin typeface="Arial" panose="020B0604020202020204" pitchFamily="34" charset="0"/>
              </a:rPr>
              <a:t>1-6(4); 1-7(7); 1-8(4)</a:t>
            </a:r>
            <a:r>
              <a:rPr lang="zh-CN" altLang="en-US" sz="3600" dirty="0">
                <a:latin typeface="Arial" panose="020B0604020202020204" pitchFamily="34" charset="0"/>
              </a:rPr>
              <a:t>；</a:t>
            </a:r>
          </a:p>
          <a:p>
            <a:r>
              <a:rPr lang="en-US" altLang="zh-CN" sz="3600" dirty="0">
                <a:latin typeface="Arial" panose="020B0604020202020204" pitchFamily="34" charset="0"/>
              </a:rPr>
              <a:t>1-9(5); 1-10; 1-11(1)(7);</a:t>
            </a:r>
          </a:p>
          <a:p>
            <a:r>
              <a:rPr lang="en-US" altLang="zh-CN" sz="3600" dirty="0">
                <a:latin typeface="Arial" panose="020B0604020202020204" pitchFamily="34" charset="0"/>
              </a:rPr>
              <a:t>1-12(2)(7); 1-13; 1-14(6)(8);</a:t>
            </a:r>
          </a:p>
          <a:p>
            <a:r>
              <a:rPr lang="en-US" altLang="zh-CN" sz="3600" dirty="0">
                <a:latin typeface="Arial" panose="020B0604020202020204" pitchFamily="34" charset="0"/>
              </a:rPr>
              <a:t>1-15(5)(8); 1-16(1)(6);</a:t>
            </a:r>
          </a:p>
          <a:p>
            <a:r>
              <a:rPr lang="en-US" altLang="zh-CN" sz="3600" dirty="0">
                <a:latin typeface="Arial" panose="020B0604020202020204" pitchFamily="34" charset="0"/>
              </a:rPr>
              <a:t>1-17(2)(5); 1-18(3).</a:t>
            </a:r>
          </a:p>
        </p:txBody>
      </p:sp>
      <p:sp>
        <p:nvSpPr>
          <p:cNvPr id="2" name="日期占位符 1">
            <a:extLst>
              <a:ext uri="{FF2B5EF4-FFF2-40B4-BE49-F238E27FC236}">
                <a16:creationId xmlns:a16="http://schemas.microsoft.com/office/drawing/2014/main" id="{6FCE0F65-4291-4A7C-87A7-ABB439D0423D}"/>
              </a:ext>
            </a:extLst>
          </p:cNvPr>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0086C111-DF75-45DE-AB65-DF69EF8A17D3}"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2024/3/10</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a:extLst>
              <a:ext uri="{FF2B5EF4-FFF2-40B4-BE49-F238E27FC236}">
                <a16:creationId xmlns:a16="http://schemas.microsoft.com/office/drawing/2014/main" id="{FB533448-3938-4020-B684-042D559C9771}"/>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ChangeArrowheads="1"/>
          </p:cNvSpPr>
          <p:nvPr>
            <p:ph type="title"/>
          </p:nvPr>
        </p:nvSpPr>
        <p:spPr>
          <a:xfrm>
            <a:off x="571500" y="533400"/>
            <a:ext cx="8115300" cy="1167408"/>
          </a:xfrm>
        </p:spPr>
        <p:txBody>
          <a:bodyPr/>
          <a:lstStyle/>
          <a:p>
            <a:pPr algn="ctr"/>
            <a:br>
              <a:rPr lang="en-US" altLang="zh-CN" sz="2600" b="1" dirty="0"/>
            </a:br>
            <a:r>
              <a:rPr lang="zh-CN" altLang="en-US" sz="2600" b="1" dirty="0"/>
              <a:t>习 题</a:t>
            </a:r>
            <a:endParaRPr lang="zh-CN" altLang="zh-CN" sz="2600" b="1" dirty="0"/>
          </a:p>
        </p:txBody>
      </p:sp>
      <p:sp>
        <p:nvSpPr>
          <p:cNvPr id="522243" name="Rectangle 3"/>
          <p:cNvSpPr>
            <a:spLocks noGrp="1" noChangeArrowheads="1"/>
          </p:cNvSpPr>
          <p:nvPr>
            <p:ph type="body" idx="1"/>
          </p:nvPr>
        </p:nvSpPr>
        <p:spPr/>
        <p:txBody>
          <a:bodyPr/>
          <a:lstStyle/>
          <a:p>
            <a:endParaRPr lang="zh-CN" altLang="zh-CN"/>
          </a:p>
        </p:txBody>
      </p:sp>
      <p:sp>
        <p:nvSpPr>
          <p:cNvPr id="4" name="Rectangle 2"/>
          <p:cNvSpPr txBox="1">
            <a:spLocks noChangeArrowheads="1"/>
          </p:cNvSpPr>
          <p:nvPr/>
        </p:nvSpPr>
        <p:spPr bwMode="auto">
          <a:xfrm>
            <a:off x="688944" y="1853208"/>
            <a:ext cx="8115300" cy="4240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fontAlgn="base">
              <a:lnSpc>
                <a:spcPct val="130000"/>
              </a:lnSpc>
              <a:spcBef>
                <a:spcPct val="0"/>
              </a:spcBef>
              <a:spcAft>
                <a:spcPct val="0"/>
              </a:spcAft>
              <a:defRPr kumimoji="1" sz="2400">
                <a:solidFill>
                  <a:schemeClr val="tx2"/>
                </a:solidFill>
                <a:latin typeface="+mj-lt"/>
                <a:ea typeface="+mj-ea"/>
                <a:cs typeface="+mj-cs"/>
              </a:defRPr>
            </a:lvl1pPr>
            <a:lvl2pPr algn="l" rtl="0" fontAlgn="base">
              <a:lnSpc>
                <a:spcPct val="130000"/>
              </a:lnSpc>
              <a:spcBef>
                <a:spcPct val="0"/>
              </a:spcBef>
              <a:spcAft>
                <a:spcPct val="0"/>
              </a:spcAft>
              <a:defRPr kumimoji="1" sz="2400">
                <a:solidFill>
                  <a:schemeClr val="tx2"/>
                </a:solidFill>
                <a:latin typeface="Times New Roman" pitchFamily="18" charset="0"/>
                <a:ea typeface="宋体" charset="-122"/>
              </a:defRPr>
            </a:lvl2pPr>
            <a:lvl3pPr algn="l" rtl="0" fontAlgn="base">
              <a:lnSpc>
                <a:spcPct val="130000"/>
              </a:lnSpc>
              <a:spcBef>
                <a:spcPct val="0"/>
              </a:spcBef>
              <a:spcAft>
                <a:spcPct val="0"/>
              </a:spcAft>
              <a:defRPr kumimoji="1" sz="2400">
                <a:solidFill>
                  <a:schemeClr val="tx2"/>
                </a:solidFill>
                <a:latin typeface="Times New Roman" pitchFamily="18" charset="0"/>
                <a:ea typeface="宋体" charset="-122"/>
              </a:defRPr>
            </a:lvl3pPr>
            <a:lvl4pPr algn="l" rtl="0" fontAlgn="base">
              <a:lnSpc>
                <a:spcPct val="130000"/>
              </a:lnSpc>
              <a:spcBef>
                <a:spcPct val="0"/>
              </a:spcBef>
              <a:spcAft>
                <a:spcPct val="0"/>
              </a:spcAft>
              <a:defRPr kumimoji="1" sz="2400">
                <a:solidFill>
                  <a:schemeClr val="tx2"/>
                </a:solidFill>
                <a:latin typeface="Times New Roman" pitchFamily="18" charset="0"/>
                <a:ea typeface="宋体" charset="-122"/>
              </a:defRPr>
            </a:lvl4pPr>
            <a:lvl5pPr algn="l" rtl="0" fontAlgn="base">
              <a:lnSpc>
                <a:spcPct val="130000"/>
              </a:lnSpc>
              <a:spcBef>
                <a:spcPct val="0"/>
              </a:spcBef>
              <a:spcAft>
                <a:spcPct val="0"/>
              </a:spcAft>
              <a:defRPr kumimoji="1" sz="2400">
                <a:solidFill>
                  <a:schemeClr val="tx2"/>
                </a:solidFill>
                <a:latin typeface="Times New Roman" pitchFamily="18" charset="0"/>
                <a:ea typeface="宋体" charset="-122"/>
              </a:defRPr>
            </a:lvl5pPr>
            <a:lvl6pPr marL="457200" algn="l" rtl="0" fontAlgn="base">
              <a:lnSpc>
                <a:spcPct val="130000"/>
              </a:lnSpc>
              <a:spcBef>
                <a:spcPct val="0"/>
              </a:spcBef>
              <a:spcAft>
                <a:spcPct val="0"/>
              </a:spcAft>
              <a:defRPr kumimoji="1" sz="2400">
                <a:solidFill>
                  <a:schemeClr val="tx2"/>
                </a:solidFill>
                <a:latin typeface="Times New Roman" pitchFamily="18" charset="0"/>
                <a:ea typeface="宋体" charset="-122"/>
              </a:defRPr>
            </a:lvl6pPr>
            <a:lvl7pPr marL="914400" algn="l" rtl="0" fontAlgn="base">
              <a:lnSpc>
                <a:spcPct val="130000"/>
              </a:lnSpc>
              <a:spcBef>
                <a:spcPct val="0"/>
              </a:spcBef>
              <a:spcAft>
                <a:spcPct val="0"/>
              </a:spcAft>
              <a:defRPr kumimoji="1" sz="2400">
                <a:solidFill>
                  <a:schemeClr val="tx2"/>
                </a:solidFill>
                <a:latin typeface="Times New Roman" pitchFamily="18" charset="0"/>
                <a:ea typeface="宋体" charset="-122"/>
              </a:defRPr>
            </a:lvl7pPr>
            <a:lvl8pPr marL="1371600" algn="l" rtl="0" fontAlgn="base">
              <a:lnSpc>
                <a:spcPct val="130000"/>
              </a:lnSpc>
              <a:spcBef>
                <a:spcPct val="0"/>
              </a:spcBef>
              <a:spcAft>
                <a:spcPct val="0"/>
              </a:spcAft>
              <a:defRPr kumimoji="1" sz="2400">
                <a:solidFill>
                  <a:schemeClr val="tx2"/>
                </a:solidFill>
                <a:latin typeface="Times New Roman" pitchFamily="18" charset="0"/>
                <a:ea typeface="宋体" charset="-122"/>
              </a:defRPr>
            </a:lvl8pPr>
            <a:lvl9pPr marL="1828800" algn="l" rtl="0" fontAlgn="base">
              <a:lnSpc>
                <a:spcPct val="130000"/>
              </a:lnSpc>
              <a:spcBef>
                <a:spcPct val="0"/>
              </a:spcBef>
              <a:spcAft>
                <a:spcPct val="0"/>
              </a:spcAft>
              <a:defRPr kumimoji="1" sz="2400">
                <a:solidFill>
                  <a:schemeClr val="tx2"/>
                </a:solidFill>
                <a:latin typeface="Times New Roman" pitchFamily="18" charset="0"/>
                <a:ea typeface="宋体" charset="-122"/>
              </a:defRPr>
            </a:lvl9pPr>
          </a:lstStyle>
          <a:p>
            <a:br>
              <a:rPr lang="en-US" altLang="zh-CN" dirty="0"/>
            </a:br>
            <a:endParaRPr lang="zh-CN" altLang="zh-CN" dirty="0"/>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275" y="2132856"/>
            <a:ext cx="8135486" cy="3286584"/>
          </a:xfrm>
          <a:prstGeom prst="rect">
            <a:avLst/>
          </a:prstGeom>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2"/>
          <p:cNvSpPr>
            <a:spLocks noGrp="1" noChangeArrowheads="1"/>
          </p:cNvSpPr>
          <p:nvPr>
            <p:ph type="title"/>
          </p:nvPr>
        </p:nvSpPr>
        <p:spPr/>
        <p:txBody>
          <a:bodyPr/>
          <a:lstStyle/>
          <a:p>
            <a:endParaRPr lang="zh-CN" altLang="zh-CN"/>
          </a:p>
        </p:txBody>
      </p:sp>
      <p:sp>
        <p:nvSpPr>
          <p:cNvPr id="523267"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1052736"/>
            <a:ext cx="5170616" cy="4464496"/>
          </a:xfrm>
          <a:prstGeom prst="rect">
            <a:avLst/>
          </a:prstGeom>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2"/>
          <p:cNvSpPr>
            <a:spLocks noGrp="1" noChangeArrowheads="1"/>
          </p:cNvSpPr>
          <p:nvPr>
            <p:ph type="title"/>
          </p:nvPr>
        </p:nvSpPr>
        <p:spPr/>
        <p:txBody>
          <a:bodyPr/>
          <a:lstStyle/>
          <a:p>
            <a:endParaRPr lang="zh-CN" altLang="zh-CN" dirty="0"/>
          </a:p>
        </p:txBody>
      </p:sp>
      <p:sp>
        <p:nvSpPr>
          <p:cNvPr id="524291"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5" y="1052736"/>
            <a:ext cx="6264697" cy="3385700"/>
          </a:xfrm>
          <a:prstGeom prst="rect">
            <a:avLst/>
          </a:prstGeom>
        </p:spPr>
      </p:pic>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974" y="4293096"/>
            <a:ext cx="6440242" cy="1584176"/>
          </a:xfrm>
          <a:prstGeom prst="rect">
            <a:avLst/>
          </a:prstGeom>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endParaRPr lang="zh-CN" altLang="zh-CN"/>
          </a:p>
        </p:txBody>
      </p:sp>
      <p:sp>
        <p:nvSpPr>
          <p:cNvPr id="525315"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764703"/>
            <a:ext cx="6264696" cy="4952993"/>
          </a:xfrm>
          <a:prstGeom prst="rect">
            <a:avLst/>
          </a:prstGeom>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Rectangle 2"/>
          <p:cNvSpPr>
            <a:spLocks noGrp="1" noChangeArrowheads="1"/>
          </p:cNvSpPr>
          <p:nvPr>
            <p:ph type="title"/>
          </p:nvPr>
        </p:nvSpPr>
        <p:spPr/>
        <p:txBody>
          <a:bodyPr/>
          <a:lstStyle/>
          <a:p>
            <a:endParaRPr lang="zh-CN" altLang="zh-CN"/>
          </a:p>
        </p:txBody>
      </p:sp>
      <p:sp>
        <p:nvSpPr>
          <p:cNvPr id="526339"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836712"/>
            <a:ext cx="7034517" cy="5040560"/>
          </a:xfrm>
          <a:prstGeom prst="rect">
            <a:avLst/>
          </a:prstGeom>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p:txBody>
          <a:bodyPr/>
          <a:lstStyle/>
          <a:p>
            <a:endParaRPr lang="zh-CN" altLang="zh-CN" dirty="0"/>
          </a:p>
        </p:txBody>
      </p:sp>
      <p:sp>
        <p:nvSpPr>
          <p:cNvPr id="527363"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764704"/>
            <a:ext cx="5744377" cy="3858164"/>
          </a:xfrm>
          <a:prstGeom prst="rect">
            <a:avLst/>
          </a:prstGeom>
        </p:spPr>
      </p:pic>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627" y="3257526"/>
            <a:ext cx="5334745" cy="342948"/>
          </a:xfrm>
          <a:prstGeom prst="rect">
            <a:avLst/>
          </a:prstGeom>
        </p:spPr>
      </p:pic>
      <p:pic>
        <p:nvPicPr>
          <p:cNvPr id="4" name="图片 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616" y="4622868"/>
            <a:ext cx="5191850" cy="504896"/>
          </a:xfrm>
          <a:prstGeom prst="rect">
            <a:avLst/>
          </a:prstGeom>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p:cNvSpPr>
            <a:spLocks noGrp="1" noChangeArrowheads="1"/>
          </p:cNvSpPr>
          <p:nvPr>
            <p:ph type="title"/>
          </p:nvPr>
        </p:nvSpPr>
        <p:spPr/>
        <p:txBody>
          <a:bodyPr/>
          <a:lstStyle/>
          <a:p>
            <a:br>
              <a:rPr lang="en-US" altLang="zh-CN" dirty="0"/>
            </a:br>
            <a:r>
              <a:rPr lang="zh-CN" altLang="en-US" dirty="0"/>
              <a:t>　　</a:t>
            </a:r>
            <a:r>
              <a:rPr lang="en-US" altLang="zh-CN" dirty="0"/>
              <a:t>1</a:t>
            </a:r>
            <a:r>
              <a:rPr lang="zh-CN" altLang="en-US" dirty="0"/>
              <a:t>－</a:t>
            </a:r>
            <a:r>
              <a:rPr lang="en-US" altLang="zh-CN" dirty="0"/>
              <a:t>10  </a:t>
            </a:r>
            <a:r>
              <a:rPr lang="zh-CN" altLang="en-US" dirty="0"/>
              <a:t>已知逻辑函数的真值表如表 </a:t>
            </a:r>
            <a:r>
              <a:rPr lang="en-US" altLang="zh-CN" dirty="0"/>
              <a:t>1</a:t>
            </a:r>
            <a:r>
              <a:rPr lang="zh-CN" altLang="en-US" dirty="0"/>
              <a:t>－</a:t>
            </a:r>
            <a:r>
              <a:rPr lang="en-US" altLang="zh-CN" dirty="0"/>
              <a:t>23 </a:t>
            </a:r>
            <a:r>
              <a:rPr lang="zh-CN" altLang="en-US" dirty="0"/>
              <a:t>所示，写出函数的标准与或表达式和标准或与表达式。</a:t>
            </a:r>
            <a:endParaRPr lang="zh-CN" altLang="zh-CN" dirty="0"/>
          </a:p>
        </p:txBody>
      </p:sp>
      <p:sp>
        <p:nvSpPr>
          <p:cNvPr id="528387"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204" y="2348880"/>
            <a:ext cx="8173591" cy="3467584"/>
          </a:xfrm>
          <a:prstGeom prst="rect">
            <a:avLst/>
          </a:prstGeom>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ChangeArrowheads="1"/>
          </p:cNvSpPr>
          <p:nvPr>
            <p:ph type="title"/>
          </p:nvPr>
        </p:nvSpPr>
        <p:spPr/>
        <p:txBody>
          <a:bodyPr/>
          <a:lstStyle/>
          <a:p>
            <a:br>
              <a:rPr lang="en-US" altLang="zh-CN" dirty="0"/>
            </a:br>
            <a:r>
              <a:rPr lang="zh-CN" altLang="en-US" dirty="0"/>
              <a:t>　　</a:t>
            </a:r>
            <a:r>
              <a:rPr lang="en-US" altLang="zh-CN" dirty="0"/>
              <a:t>1</a:t>
            </a:r>
            <a:r>
              <a:rPr lang="zh-CN" altLang="en-US" dirty="0"/>
              <a:t>－</a:t>
            </a:r>
            <a:r>
              <a:rPr lang="en-US" altLang="zh-CN" dirty="0"/>
              <a:t>11  </a:t>
            </a:r>
            <a:r>
              <a:rPr lang="zh-CN" altLang="en-US" dirty="0"/>
              <a:t>写出下列逻辑函数的标准与或表达式。</a:t>
            </a:r>
            <a:endParaRPr lang="zh-CN" altLang="zh-CN" dirty="0"/>
          </a:p>
        </p:txBody>
      </p:sp>
      <p:sp>
        <p:nvSpPr>
          <p:cNvPr id="529411"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9679" y="1556792"/>
            <a:ext cx="6744642" cy="3953427"/>
          </a:xfrm>
          <a:prstGeom prst="rect">
            <a:avLst/>
          </a:prstGeom>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Rectangle 2"/>
          <p:cNvSpPr>
            <a:spLocks noGrp="1" noChangeArrowheads="1"/>
          </p:cNvSpPr>
          <p:nvPr>
            <p:ph type="title"/>
          </p:nvPr>
        </p:nvSpPr>
        <p:spPr/>
        <p:txBody>
          <a:bodyPr/>
          <a:lstStyle/>
          <a:p>
            <a:br>
              <a:rPr lang="en-US" altLang="zh-CN" dirty="0"/>
            </a:br>
            <a:r>
              <a:rPr lang="zh-CN" altLang="en-US" dirty="0"/>
              <a:t>　　</a:t>
            </a:r>
            <a:r>
              <a:rPr lang="en-US" altLang="zh-CN" dirty="0"/>
              <a:t>1</a:t>
            </a:r>
            <a:r>
              <a:rPr lang="zh-CN" altLang="en-US" dirty="0"/>
              <a:t>－</a:t>
            </a:r>
            <a:r>
              <a:rPr lang="en-US" altLang="zh-CN" dirty="0"/>
              <a:t>12  </a:t>
            </a:r>
            <a:r>
              <a:rPr lang="zh-CN" altLang="en-US" dirty="0"/>
              <a:t>写出下列逻辑函数的标准或与表达式。</a:t>
            </a:r>
            <a:endParaRPr lang="zh-CN" altLang="zh-CN" dirty="0"/>
          </a:p>
        </p:txBody>
      </p:sp>
      <p:sp>
        <p:nvSpPr>
          <p:cNvPr id="530435"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1100" y="1556792"/>
            <a:ext cx="6801800" cy="403916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2"/>
          <p:cNvSpPr>
            <a:spLocks noGrp="1" noChangeArrowheads="1"/>
          </p:cNvSpPr>
          <p:nvPr>
            <p:ph type="title"/>
          </p:nvPr>
        </p:nvSpPr>
        <p:spPr/>
        <p:txBody>
          <a:bodyPr/>
          <a:lstStyle/>
          <a:p>
            <a:br>
              <a:rPr lang="en-US" altLang="zh-CN" dirty="0"/>
            </a:br>
            <a:r>
              <a:rPr lang="zh-CN" altLang="en-US" dirty="0"/>
              <a:t>　　因此，对应的八进制整数为 </a:t>
            </a:r>
            <a:r>
              <a:rPr lang="en-US" altLang="zh-CN" dirty="0"/>
              <a:t>3307</a:t>
            </a:r>
            <a:r>
              <a:rPr lang="en-US" altLang="zh-CN" baseline="-25000" dirty="0"/>
              <a:t>O</a:t>
            </a:r>
            <a:r>
              <a:rPr lang="en-US" altLang="zh-CN" dirty="0"/>
              <a:t> </a:t>
            </a:r>
            <a:r>
              <a:rPr lang="zh-CN" altLang="en-US" dirty="0"/>
              <a:t>。</a:t>
            </a:r>
            <a:br>
              <a:rPr lang="zh-CN" altLang="en-US" dirty="0"/>
            </a:br>
            <a:r>
              <a:rPr lang="zh-CN" altLang="en-US" dirty="0"/>
              <a:t>　　进行小数部分转换时，先将十进制小数乘以 </a:t>
            </a:r>
            <a:r>
              <a:rPr lang="en-US" altLang="zh-CN" dirty="0"/>
              <a:t>8 </a:t>
            </a:r>
            <a:r>
              <a:rPr lang="zh-CN" altLang="en-US" dirty="0"/>
              <a:t>，积的整数作为相应的八进制小数，再对积的小数部分乘以 </a:t>
            </a:r>
            <a:r>
              <a:rPr lang="en-US" altLang="zh-CN" dirty="0"/>
              <a:t>8 </a:t>
            </a:r>
            <a:r>
              <a:rPr lang="zh-CN" altLang="en-US" dirty="0"/>
              <a:t>。如此类推，直至小数部分为 </a:t>
            </a:r>
            <a:r>
              <a:rPr lang="en-US" altLang="zh-CN" dirty="0"/>
              <a:t>0 </a:t>
            </a:r>
            <a:r>
              <a:rPr lang="zh-CN" altLang="en-US" dirty="0"/>
              <a:t>，或按精度要求确定小数位数。第一次积的整数为八进制小数的最高有效位，最后一次积的整数为八进制小数的最低有效位。</a:t>
            </a:r>
            <a:endParaRPr lang="zh-CN" altLang="zh-CN" dirty="0"/>
          </a:p>
        </p:txBody>
      </p:sp>
      <p:sp>
        <p:nvSpPr>
          <p:cNvPr id="376835" name="Rectangle 3"/>
          <p:cNvSpPr>
            <a:spLocks noGrp="1" noChangeArrowheads="1"/>
          </p:cNvSpPr>
          <p:nvPr>
            <p:ph type="body" idx="1"/>
          </p:nvPr>
        </p:nvSpPr>
        <p:spPr/>
        <p:txBody>
          <a:bodyPr/>
          <a:lstStyle/>
          <a:p>
            <a:endParaRPr lang="zh-CN" altLang="zh-CN"/>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Rectangle 2"/>
          <p:cNvSpPr>
            <a:spLocks noGrp="1" noChangeArrowheads="1"/>
          </p:cNvSpPr>
          <p:nvPr>
            <p:ph type="title"/>
          </p:nvPr>
        </p:nvSpPr>
        <p:spPr/>
        <p:txBody>
          <a:bodyPr/>
          <a:lstStyle/>
          <a:p>
            <a:br>
              <a:rPr lang="en-US" altLang="zh-CN" dirty="0"/>
            </a:br>
            <a:r>
              <a:rPr lang="zh-CN" altLang="en-US" dirty="0"/>
              <a:t>　　</a:t>
            </a:r>
            <a:r>
              <a:rPr lang="en-US" altLang="zh-CN" dirty="0"/>
              <a:t>1</a:t>
            </a:r>
            <a:r>
              <a:rPr lang="zh-CN" altLang="en-US" dirty="0"/>
              <a:t>－</a:t>
            </a:r>
            <a:r>
              <a:rPr lang="en-US" altLang="zh-CN" dirty="0"/>
              <a:t>13  </a:t>
            </a:r>
            <a:r>
              <a:rPr lang="zh-CN" altLang="en-US" dirty="0"/>
              <a:t>已知逻辑函数的卡诺图如图 </a:t>
            </a:r>
            <a:r>
              <a:rPr lang="en-US" altLang="zh-CN" dirty="0"/>
              <a:t>1</a:t>
            </a:r>
            <a:r>
              <a:rPr lang="zh-CN" altLang="en-US" dirty="0"/>
              <a:t>－</a:t>
            </a:r>
            <a:r>
              <a:rPr lang="en-US" altLang="zh-CN" dirty="0"/>
              <a:t>23 ( a )</a:t>
            </a:r>
            <a:r>
              <a:rPr lang="zh-CN" altLang="en-US" dirty="0"/>
              <a:t>、</a:t>
            </a:r>
            <a:r>
              <a:rPr lang="en-US" altLang="zh-CN" dirty="0"/>
              <a:t>( b )</a:t>
            </a:r>
            <a:r>
              <a:rPr lang="zh-CN" altLang="en-US" dirty="0"/>
              <a:t>所示，写出函数的标准与或表达式和标准或与表达式。</a:t>
            </a:r>
            <a:br>
              <a:rPr lang="zh-CN" altLang="en-US" dirty="0"/>
            </a:br>
            <a:r>
              <a:rPr lang="zh-CN" altLang="en-US" dirty="0"/>
              <a:t>　　</a:t>
            </a:r>
            <a:endParaRPr lang="zh-CN" altLang="zh-CN" dirty="0"/>
          </a:p>
        </p:txBody>
      </p:sp>
      <p:sp>
        <p:nvSpPr>
          <p:cNvPr id="531459" name="Rectangle 3"/>
          <p:cNvSpPr>
            <a:spLocks noGrp="1" noChangeArrowheads="1"/>
          </p:cNvSpPr>
          <p:nvPr>
            <p:ph type="body" idx="1"/>
          </p:nvPr>
        </p:nvSpPr>
        <p:spPr/>
        <p:txBody>
          <a:bodyPr/>
          <a:lstStyle/>
          <a:p>
            <a:r>
              <a:rPr lang="zh-CN" altLang="en-US" dirty="0"/>
              <a:t>图 </a:t>
            </a:r>
            <a:r>
              <a:rPr lang="en-US" altLang="zh-CN" dirty="0"/>
              <a:t>1</a:t>
            </a:r>
            <a:r>
              <a:rPr lang="zh-CN" altLang="en-US" dirty="0"/>
              <a:t>－</a:t>
            </a:r>
            <a:r>
              <a:rPr lang="en-US" altLang="zh-CN" dirty="0"/>
              <a:t>23  </a:t>
            </a:r>
            <a:r>
              <a:rPr lang="zh-CN" altLang="en-US" dirty="0"/>
              <a:t>习题 </a:t>
            </a:r>
            <a:r>
              <a:rPr lang="en-US" altLang="zh-CN" dirty="0"/>
              <a:t>1</a:t>
            </a:r>
            <a:r>
              <a:rPr lang="zh-CN" altLang="en-US" dirty="0"/>
              <a:t>－</a:t>
            </a:r>
            <a:r>
              <a:rPr lang="en-US" altLang="zh-CN" dirty="0"/>
              <a:t>13 </a:t>
            </a:r>
            <a:r>
              <a:rPr lang="zh-CN" altLang="en-US" dirty="0"/>
              <a:t>的卡诺图</a:t>
            </a:r>
            <a:endParaRPr lang="zh-CN" altLang="zh-CN" dirty="0"/>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6075" y="2348880"/>
            <a:ext cx="5191850" cy="2629267"/>
          </a:xfrm>
          <a:prstGeom prst="rect">
            <a:avLst/>
          </a:prstGeom>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664" y="2492896"/>
            <a:ext cx="4629796" cy="3162742"/>
          </a:xfrm>
          <a:prstGeom prst="rect">
            <a:avLst/>
          </a:prstGeom>
        </p:spPr>
      </p:pic>
      <p:sp>
        <p:nvSpPr>
          <p:cNvPr id="532482" name="Rectangle 2"/>
          <p:cNvSpPr>
            <a:spLocks noGrp="1" noChangeArrowheads="1"/>
          </p:cNvSpPr>
          <p:nvPr>
            <p:ph type="title"/>
          </p:nvPr>
        </p:nvSpPr>
        <p:spPr/>
        <p:txBody>
          <a:bodyPr/>
          <a:lstStyle/>
          <a:p>
            <a:br>
              <a:rPr lang="en-US" altLang="zh-CN" dirty="0"/>
            </a:br>
            <a:r>
              <a:rPr lang="zh-CN" altLang="en-US" dirty="0"/>
              <a:t>　　</a:t>
            </a:r>
            <a:r>
              <a:rPr lang="en-US" altLang="zh-CN" dirty="0"/>
              <a:t>1</a:t>
            </a:r>
            <a:r>
              <a:rPr lang="zh-CN" altLang="en-US" dirty="0"/>
              <a:t>－</a:t>
            </a:r>
            <a:r>
              <a:rPr lang="en-US" altLang="zh-CN" dirty="0"/>
              <a:t>14  </a:t>
            </a:r>
            <a:r>
              <a:rPr lang="zh-CN" altLang="en-US" dirty="0"/>
              <a:t>用公式法化简下列逻辑函数，写出最简与或表达式。</a:t>
            </a:r>
            <a:endParaRPr lang="zh-CN" altLang="zh-CN" dirty="0"/>
          </a:p>
        </p:txBody>
      </p:sp>
      <p:sp>
        <p:nvSpPr>
          <p:cNvPr id="532483"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1779542"/>
            <a:ext cx="2410162" cy="857370"/>
          </a:xfrm>
          <a:prstGeom prst="rect">
            <a:avLst/>
          </a:prstGeom>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p:txBody>
          <a:bodyPr/>
          <a:lstStyle/>
          <a:p>
            <a:br>
              <a:rPr lang="en-US" altLang="zh-CN" dirty="0"/>
            </a:br>
            <a:r>
              <a:rPr lang="zh-CN" altLang="en-US" dirty="0"/>
              <a:t>　　</a:t>
            </a:r>
            <a:r>
              <a:rPr lang="en-US" altLang="zh-CN" dirty="0"/>
              <a:t>1</a:t>
            </a:r>
            <a:r>
              <a:rPr lang="zh-CN" altLang="en-US" dirty="0"/>
              <a:t>－</a:t>
            </a:r>
            <a:r>
              <a:rPr lang="en-US" altLang="zh-CN" dirty="0"/>
              <a:t>15  </a:t>
            </a:r>
            <a:r>
              <a:rPr lang="zh-CN" altLang="en-US" dirty="0"/>
              <a:t>用卡诺图法化简下列逻辑函数，写出最简与或表达式。</a:t>
            </a:r>
            <a:endParaRPr lang="zh-CN" altLang="zh-CN" dirty="0"/>
          </a:p>
        </p:txBody>
      </p:sp>
      <p:sp>
        <p:nvSpPr>
          <p:cNvPr id="533507"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648" y="1844824"/>
            <a:ext cx="4392488" cy="4402972"/>
          </a:xfrm>
          <a:prstGeom prst="rect">
            <a:avLst/>
          </a:prstGeom>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Rectangle 2"/>
          <p:cNvSpPr>
            <a:spLocks noGrp="1" noChangeArrowheads="1"/>
          </p:cNvSpPr>
          <p:nvPr>
            <p:ph type="title"/>
          </p:nvPr>
        </p:nvSpPr>
        <p:spPr/>
        <p:txBody>
          <a:bodyPr/>
          <a:lstStyle/>
          <a:p>
            <a:br>
              <a:rPr lang="en-US" altLang="zh-CN" dirty="0"/>
            </a:br>
            <a:r>
              <a:rPr lang="zh-CN" altLang="en-US" dirty="0"/>
              <a:t>　　</a:t>
            </a:r>
            <a:r>
              <a:rPr lang="en-US" altLang="zh-CN" dirty="0"/>
              <a:t>1</a:t>
            </a:r>
            <a:r>
              <a:rPr lang="zh-CN" altLang="en-US" dirty="0"/>
              <a:t>－</a:t>
            </a:r>
            <a:r>
              <a:rPr lang="en-US" altLang="zh-CN" dirty="0"/>
              <a:t>16  </a:t>
            </a:r>
            <a:r>
              <a:rPr lang="zh-CN" altLang="en-US" dirty="0"/>
              <a:t>用卡诺图法化简下列逻辑函数</a:t>
            </a:r>
            <a:r>
              <a:rPr lang="en-US" altLang="zh-CN" dirty="0"/>
              <a:t>,</a:t>
            </a:r>
            <a:r>
              <a:rPr lang="zh-CN" altLang="en-US" dirty="0"/>
              <a:t>写出最简与或表达式。</a:t>
            </a:r>
            <a:endParaRPr lang="zh-CN" altLang="zh-CN" dirty="0"/>
          </a:p>
        </p:txBody>
      </p:sp>
      <p:sp>
        <p:nvSpPr>
          <p:cNvPr id="534531"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998" y="1916832"/>
            <a:ext cx="6687484" cy="3410426"/>
          </a:xfrm>
          <a:prstGeom prst="rect">
            <a:avLst/>
          </a:prstGeom>
        </p:spPr>
      </p:pic>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3998" y="5229200"/>
            <a:ext cx="6373115" cy="1000265"/>
          </a:xfrm>
          <a:prstGeom prst="rect">
            <a:avLst/>
          </a:prstGeom>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2"/>
          <p:cNvSpPr>
            <a:spLocks noGrp="1" noChangeArrowheads="1"/>
          </p:cNvSpPr>
          <p:nvPr>
            <p:ph type="title"/>
          </p:nvPr>
        </p:nvSpPr>
        <p:spPr>
          <a:xfrm>
            <a:off x="534633" y="260648"/>
            <a:ext cx="8115300" cy="5638800"/>
          </a:xfrm>
        </p:spPr>
        <p:txBody>
          <a:bodyPr/>
          <a:lstStyle/>
          <a:p>
            <a:br>
              <a:rPr lang="en-US" altLang="zh-CN" dirty="0"/>
            </a:br>
            <a:r>
              <a:rPr lang="zh-CN" altLang="en-US" dirty="0"/>
              <a:t>　　</a:t>
            </a:r>
            <a:r>
              <a:rPr lang="en-US" altLang="zh-CN" dirty="0"/>
              <a:t>1</a:t>
            </a:r>
            <a:r>
              <a:rPr lang="zh-CN" altLang="en-US" dirty="0"/>
              <a:t>－</a:t>
            </a:r>
            <a:r>
              <a:rPr lang="en-US" altLang="zh-CN" dirty="0"/>
              <a:t>17  </a:t>
            </a:r>
            <a:r>
              <a:rPr lang="zh-CN" altLang="en-US" dirty="0"/>
              <a:t>用卡诺图法化简下列逻辑函数</a:t>
            </a:r>
            <a:r>
              <a:rPr lang="en-US" altLang="zh-CN" dirty="0"/>
              <a:t>,</a:t>
            </a:r>
            <a:r>
              <a:rPr lang="zh-CN" altLang="en-US" dirty="0"/>
              <a:t>写出最简或与表达式。</a:t>
            </a:r>
            <a:endParaRPr lang="zh-CN" altLang="zh-CN" dirty="0"/>
          </a:p>
        </p:txBody>
      </p:sp>
      <p:sp>
        <p:nvSpPr>
          <p:cNvPr id="535555"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9988" y="1772816"/>
            <a:ext cx="6544589" cy="4143954"/>
          </a:xfrm>
          <a:prstGeom prst="rect">
            <a:avLst/>
          </a:prstGeom>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Rectangle 2"/>
          <p:cNvSpPr>
            <a:spLocks noGrp="1" noChangeArrowheads="1"/>
          </p:cNvSpPr>
          <p:nvPr>
            <p:ph type="title"/>
          </p:nvPr>
        </p:nvSpPr>
        <p:spPr/>
        <p:txBody>
          <a:bodyPr/>
          <a:lstStyle/>
          <a:p>
            <a:br>
              <a:rPr lang="en-US" altLang="zh-CN" dirty="0"/>
            </a:br>
            <a:r>
              <a:rPr lang="zh-CN" altLang="en-US" dirty="0"/>
              <a:t>　　</a:t>
            </a:r>
            <a:r>
              <a:rPr lang="en-US" altLang="zh-CN" dirty="0"/>
              <a:t>1</a:t>
            </a:r>
            <a:r>
              <a:rPr lang="zh-CN" altLang="en-US" dirty="0"/>
              <a:t>－</a:t>
            </a:r>
            <a:r>
              <a:rPr lang="en-US" altLang="zh-CN" dirty="0"/>
              <a:t>18  </a:t>
            </a:r>
            <a:r>
              <a:rPr lang="zh-CN" altLang="en-US" dirty="0"/>
              <a:t>用卡诺图法化简下列具有约束条件的逻辑函数</a:t>
            </a:r>
            <a:r>
              <a:rPr lang="en-US" altLang="zh-CN" dirty="0"/>
              <a:t>,</a:t>
            </a:r>
            <a:r>
              <a:rPr lang="zh-CN" altLang="en-US" dirty="0"/>
              <a:t>写出最简与或表达式。</a:t>
            </a:r>
            <a:endParaRPr lang="zh-CN" altLang="zh-CN" dirty="0"/>
          </a:p>
        </p:txBody>
      </p:sp>
      <p:sp>
        <p:nvSpPr>
          <p:cNvPr id="536579"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2062804"/>
            <a:ext cx="3953427" cy="2791215"/>
          </a:xfrm>
          <a:prstGeom prst="rect">
            <a:avLst/>
          </a:prstGeom>
        </p:spPr>
      </p:pic>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1051" y="2011500"/>
            <a:ext cx="3696216" cy="2829320"/>
          </a:xfrm>
          <a:prstGeom prst="rect">
            <a:avLst/>
          </a:prstGeom>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ChangeArrowheads="1"/>
          </p:cNvSpPr>
          <p:nvPr>
            <p:ph type="title"/>
          </p:nvPr>
        </p:nvSpPr>
        <p:spPr>
          <a:xfrm>
            <a:off x="539552" y="332656"/>
            <a:ext cx="8115300" cy="5638800"/>
          </a:xfrm>
        </p:spPr>
        <p:txBody>
          <a:bodyPr/>
          <a:lstStyle/>
          <a:p>
            <a:br>
              <a:rPr lang="en-US" altLang="zh-CN" dirty="0"/>
            </a:br>
            <a:r>
              <a:rPr lang="zh-CN" altLang="en-US" dirty="0"/>
              <a:t>　　</a:t>
            </a:r>
            <a:r>
              <a:rPr lang="en-US" altLang="zh-CN" dirty="0"/>
              <a:t>1</a:t>
            </a:r>
            <a:r>
              <a:rPr lang="zh-CN" altLang="en-US" dirty="0"/>
              <a:t>－</a:t>
            </a:r>
            <a:r>
              <a:rPr lang="en-US" altLang="zh-CN" dirty="0"/>
              <a:t>19  </a:t>
            </a:r>
            <a:r>
              <a:rPr lang="zh-CN" altLang="en-US" dirty="0"/>
              <a:t>用卡诺图法化简下列逻辑函数</a:t>
            </a:r>
            <a:r>
              <a:rPr lang="en-US" altLang="zh-CN" dirty="0"/>
              <a:t>,</a:t>
            </a:r>
            <a:r>
              <a:rPr lang="zh-CN" altLang="en-US" dirty="0"/>
              <a:t>写出最简与或表达式。</a:t>
            </a:r>
            <a:endParaRPr lang="zh-CN" altLang="zh-CN" dirty="0"/>
          </a:p>
        </p:txBody>
      </p:sp>
      <p:sp>
        <p:nvSpPr>
          <p:cNvPr id="537603"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514" y="1844824"/>
            <a:ext cx="8783276" cy="4258270"/>
          </a:xfrm>
          <a:prstGeom prst="rect">
            <a:avLst/>
          </a:prstGeom>
        </p:spPr>
      </p:pic>
      <p:pic>
        <p:nvPicPr>
          <p:cNvPr id="5" name="Picture 2" descr="H:\出版社\模板\课件素材\GIF动画插件1\GIF020.GIF">
            <a:hlinkClick r:id="rId3" action="ppaction://hlinksldjump"/>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416409" y="6261014"/>
            <a:ext cx="749904" cy="5892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ChangeArrowheads="1"/>
          </p:cNvSpPr>
          <p:nvPr>
            <p:ph type="title"/>
          </p:nvPr>
        </p:nvSpPr>
        <p:spPr/>
        <p:txBody>
          <a:bodyPr/>
          <a:lstStyle/>
          <a:p>
            <a:br>
              <a:rPr lang="en-US" altLang="zh-CN" dirty="0"/>
            </a:br>
            <a:r>
              <a:rPr lang="zh-CN" altLang="en-US" dirty="0"/>
              <a:t>　　</a:t>
            </a:r>
            <a:r>
              <a:rPr lang="en-US" altLang="zh-CN" b="1" dirty="0"/>
              <a:t>【</a:t>
            </a:r>
            <a:r>
              <a:rPr lang="zh-CN" altLang="en-US" b="1" dirty="0"/>
              <a:t>例 </a:t>
            </a:r>
            <a:r>
              <a:rPr lang="en-US" altLang="zh-CN" b="1" dirty="0"/>
              <a:t>1.6 】 </a:t>
            </a:r>
            <a:r>
              <a:rPr lang="zh-CN" altLang="en-US" dirty="0"/>
              <a:t>将 </a:t>
            </a:r>
            <a:r>
              <a:rPr lang="en-US" altLang="zh-CN" dirty="0"/>
              <a:t>0. 1875 </a:t>
            </a:r>
            <a:r>
              <a:rPr lang="en-US" altLang="zh-CN" baseline="-25000" dirty="0"/>
              <a:t>D</a:t>
            </a:r>
            <a:r>
              <a:rPr lang="en-US" altLang="zh-CN" dirty="0"/>
              <a:t> </a:t>
            </a:r>
            <a:r>
              <a:rPr lang="zh-CN" altLang="en-US" dirty="0"/>
              <a:t>转换为八进制小数。</a:t>
            </a:r>
            <a:br>
              <a:rPr lang="zh-CN" altLang="en-US" dirty="0"/>
            </a:br>
            <a:r>
              <a:rPr lang="zh-CN" altLang="en-US" dirty="0"/>
              <a:t>　　</a:t>
            </a:r>
            <a:r>
              <a:rPr lang="zh-CN" altLang="en-US" b="1" dirty="0"/>
              <a:t>解 </a:t>
            </a:r>
            <a:r>
              <a:rPr lang="zh-CN" altLang="en-US" dirty="0"/>
              <a:t>转换过程如下：</a:t>
            </a:r>
            <a:br>
              <a:rPr lang="en-US" altLang="zh-CN" dirty="0"/>
            </a:br>
            <a:br>
              <a:rPr lang="en-US" altLang="zh-CN" dirty="0"/>
            </a:br>
            <a:br>
              <a:rPr lang="en-US" altLang="zh-CN" dirty="0"/>
            </a:br>
            <a:br>
              <a:rPr lang="en-US" altLang="zh-CN" dirty="0"/>
            </a:br>
            <a:br>
              <a:rPr lang="en-US" altLang="zh-CN" dirty="0"/>
            </a:br>
            <a:br>
              <a:rPr lang="en-US" altLang="zh-CN" dirty="0"/>
            </a:br>
            <a:br>
              <a:rPr lang="en-US" altLang="zh-CN" dirty="0"/>
            </a:br>
            <a:br>
              <a:rPr lang="en-US" altLang="zh-CN" dirty="0"/>
            </a:br>
            <a:r>
              <a:rPr lang="zh-CN" altLang="en-US" dirty="0"/>
              <a:t>因此，对应的八进制小数为 </a:t>
            </a:r>
            <a:r>
              <a:rPr lang="en-US" altLang="zh-CN" dirty="0"/>
              <a:t>0.14 </a:t>
            </a:r>
            <a:r>
              <a:rPr lang="en-US" altLang="zh-CN" baseline="-25000" dirty="0"/>
              <a:t>O</a:t>
            </a:r>
            <a:r>
              <a:rPr lang="en-US" altLang="zh-CN" dirty="0"/>
              <a:t> </a:t>
            </a:r>
            <a:r>
              <a:rPr lang="zh-CN" altLang="en-US" dirty="0"/>
              <a:t>。</a:t>
            </a:r>
            <a:endParaRPr lang="zh-CN" altLang="zh-CN" dirty="0"/>
          </a:p>
        </p:txBody>
      </p:sp>
      <p:sp>
        <p:nvSpPr>
          <p:cNvPr id="377859"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664" y="2132856"/>
            <a:ext cx="6527945" cy="287611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2"/>
          <p:cNvSpPr>
            <a:spLocks noGrp="1" noChangeArrowheads="1"/>
          </p:cNvSpPr>
          <p:nvPr>
            <p:ph type="title"/>
          </p:nvPr>
        </p:nvSpPr>
        <p:spPr>
          <a:xfrm>
            <a:off x="539552" y="404664"/>
            <a:ext cx="8115300" cy="5638800"/>
          </a:xfrm>
        </p:spPr>
        <p:txBody>
          <a:bodyPr/>
          <a:lstStyle/>
          <a:p>
            <a:br>
              <a:rPr lang="en-US" altLang="zh-CN" dirty="0"/>
            </a:br>
            <a:r>
              <a:rPr lang="zh-CN" altLang="en-US" dirty="0"/>
              <a:t>　　</a:t>
            </a:r>
            <a:r>
              <a:rPr lang="en-US" altLang="zh-CN" dirty="0"/>
              <a:t>5 )</a:t>
            </a:r>
            <a:r>
              <a:rPr lang="zh-CN" altLang="en-US" dirty="0"/>
              <a:t>十六</a:t>
            </a:r>
            <a:r>
              <a:rPr lang="en-US" altLang="zh-CN" dirty="0"/>
              <a:t>—</a:t>
            </a:r>
            <a:r>
              <a:rPr lang="zh-CN" altLang="en-US" dirty="0"/>
              <a:t>十转换</a:t>
            </a:r>
            <a:br>
              <a:rPr lang="zh-CN" altLang="en-US" dirty="0"/>
            </a:br>
            <a:r>
              <a:rPr lang="zh-CN" altLang="en-US" dirty="0"/>
              <a:t>　　求十六进制数的等值十进制数时，将各数位的值和相应的位权相乘，然后相加即可。</a:t>
            </a:r>
            <a:br>
              <a:rPr lang="zh-CN" altLang="en-US" dirty="0"/>
            </a:br>
            <a:r>
              <a:rPr lang="zh-CN" altLang="en-US" dirty="0"/>
              <a:t>　　</a:t>
            </a:r>
            <a:r>
              <a:rPr lang="en-US" altLang="zh-CN" b="1" dirty="0"/>
              <a:t>【</a:t>
            </a:r>
            <a:r>
              <a:rPr lang="zh-CN" altLang="en-US" b="1" dirty="0"/>
              <a:t>例 </a:t>
            </a:r>
            <a:r>
              <a:rPr lang="en-US" altLang="zh-CN" b="1" dirty="0"/>
              <a:t>1.7 】 </a:t>
            </a:r>
            <a:r>
              <a:rPr lang="zh-CN" altLang="en-US" dirty="0"/>
              <a:t>将十六进制数 </a:t>
            </a:r>
            <a:r>
              <a:rPr lang="en-US" altLang="zh-CN" dirty="0"/>
              <a:t>1A.C </a:t>
            </a:r>
            <a:r>
              <a:rPr lang="en-US" altLang="zh-CN" baseline="-25000" dirty="0"/>
              <a:t>H</a:t>
            </a:r>
            <a:r>
              <a:rPr lang="en-US" altLang="zh-CN" dirty="0"/>
              <a:t> </a:t>
            </a:r>
            <a:r>
              <a:rPr lang="zh-CN" altLang="en-US" dirty="0"/>
              <a:t>转换为等值的十进制数。</a:t>
            </a:r>
            <a:br>
              <a:rPr lang="zh-CN" altLang="en-US" dirty="0"/>
            </a:br>
            <a:r>
              <a:rPr lang="zh-CN" altLang="en-US" dirty="0"/>
              <a:t>　　</a:t>
            </a:r>
            <a:r>
              <a:rPr lang="zh-CN" altLang="en-US" b="1" dirty="0"/>
              <a:t>解</a:t>
            </a:r>
            <a:r>
              <a:rPr lang="zh-CN" altLang="en-US" dirty="0"/>
              <a:t> 十六进制数 </a:t>
            </a:r>
            <a:r>
              <a:rPr lang="en-US" altLang="zh-CN" dirty="0"/>
              <a:t>1A.C </a:t>
            </a:r>
            <a:r>
              <a:rPr lang="en-US" altLang="zh-CN" baseline="-25000" dirty="0"/>
              <a:t>H</a:t>
            </a:r>
            <a:r>
              <a:rPr lang="en-US" altLang="zh-CN" dirty="0"/>
              <a:t> </a:t>
            </a:r>
            <a:r>
              <a:rPr lang="zh-CN" altLang="en-US" dirty="0"/>
              <a:t>各位对应的位权如下：</a:t>
            </a:r>
            <a:br>
              <a:rPr lang="en-US" altLang="zh-CN" dirty="0"/>
            </a:br>
            <a:r>
              <a:rPr lang="zh-CN" altLang="en-US" dirty="0"/>
              <a:t>　　　　位权：</a:t>
            </a:r>
            <a:r>
              <a:rPr lang="en-US" altLang="zh-CN" dirty="0"/>
              <a:t> 16</a:t>
            </a:r>
            <a:r>
              <a:rPr lang="en-US" altLang="zh-CN" baseline="30000" dirty="0"/>
              <a:t>1</a:t>
            </a:r>
            <a:r>
              <a:rPr lang="zh-CN" altLang="en-US" baseline="30000" dirty="0"/>
              <a:t>　</a:t>
            </a:r>
            <a:r>
              <a:rPr lang="en-US" altLang="zh-CN" dirty="0"/>
              <a:t>16</a:t>
            </a:r>
            <a:r>
              <a:rPr lang="en-US" altLang="zh-CN" baseline="30000" dirty="0"/>
              <a:t>0</a:t>
            </a:r>
            <a:r>
              <a:rPr lang="zh-CN" altLang="en-US" baseline="30000" dirty="0"/>
              <a:t>　</a:t>
            </a:r>
            <a:r>
              <a:rPr lang="en-US" altLang="zh-CN" dirty="0"/>
              <a:t>16</a:t>
            </a:r>
            <a:r>
              <a:rPr lang="en-US" altLang="zh-CN" baseline="30000" dirty="0"/>
              <a:t>-1</a:t>
            </a:r>
            <a:r>
              <a:rPr lang="zh-CN" altLang="en-US" baseline="30000" dirty="0"/>
              <a:t>　</a:t>
            </a:r>
            <a:br>
              <a:rPr lang="en-US" altLang="zh-CN" baseline="30000" dirty="0"/>
            </a:br>
            <a:r>
              <a:rPr lang="zh-CN" altLang="en-US" baseline="30000" dirty="0"/>
              <a:t>　　</a:t>
            </a:r>
            <a:r>
              <a:rPr lang="zh-CN" altLang="en-US" dirty="0"/>
              <a:t>十六进制数：</a:t>
            </a:r>
            <a:r>
              <a:rPr lang="en-US" altLang="zh-CN" dirty="0"/>
              <a:t> 1 A.C</a:t>
            </a:r>
            <a:br>
              <a:rPr lang="en-US" altLang="zh-CN" dirty="0"/>
            </a:br>
            <a:r>
              <a:rPr lang="zh-CN" altLang="en-US" dirty="0"/>
              <a:t>　　等值十进制数为</a:t>
            </a:r>
            <a:br>
              <a:rPr lang="zh-CN" altLang="en-US" dirty="0"/>
            </a:br>
            <a:r>
              <a:rPr lang="zh-CN" altLang="en-US" dirty="0"/>
              <a:t>　　　</a:t>
            </a:r>
            <a:r>
              <a:rPr lang="en-US" altLang="zh-CN" dirty="0"/>
              <a:t>1×16</a:t>
            </a:r>
            <a:r>
              <a:rPr lang="en-US" altLang="zh-CN" baseline="30000" dirty="0"/>
              <a:t>1</a:t>
            </a:r>
            <a:r>
              <a:rPr lang="en-US" altLang="zh-CN" dirty="0"/>
              <a:t> +10×16 </a:t>
            </a:r>
            <a:r>
              <a:rPr lang="en-US" altLang="zh-CN" baseline="30000" dirty="0"/>
              <a:t>0</a:t>
            </a:r>
            <a:r>
              <a:rPr lang="en-US" altLang="zh-CN" dirty="0"/>
              <a:t> +12×16 </a:t>
            </a:r>
            <a:r>
              <a:rPr lang="en-US" altLang="zh-CN" baseline="30000" dirty="0"/>
              <a:t>-1 </a:t>
            </a:r>
            <a:r>
              <a:rPr lang="en-US" altLang="zh-CN" dirty="0"/>
              <a:t>=1×16+10×1+12×0.</a:t>
            </a:r>
            <a:br>
              <a:rPr lang="en-US" altLang="zh-CN" dirty="0"/>
            </a:br>
            <a:r>
              <a:rPr lang="en-US" altLang="zh-CN" dirty="0"/>
              <a:t>0625=26. 75 </a:t>
            </a:r>
            <a:r>
              <a:rPr lang="en-US" altLang="zh-CN" baseline="-25000" dirty="0"/>
              <a:t>D</a:t>
            </a:r>
            <a:endParaRPr lang="zh-CN" altLang="zh-CN" baseline="-25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p:txBody>
          <a:bodyPr/>
          <a:lstStyle/>
          <a:p>
            <a:br>
              <a:rPr lang="en-US" altLang="zh-CN" dirty="0"/>
            </a:br>
            <a:r>
              <a:rPr lang="zh-CN" altLang="en-US" dirty="0"/>
              <a:t>　　本章介绍分析和设计数字逻辑电路的基本数学工具</a:t>
            </a:r>
            <a:r>
              <a:rPr lang="en-US" altLang="zh-CN" dirty="0"/>
              <a:t>———</a:t>
            </a:r>
            <a:r>
              <a:rPr lang="zh-CN" altLang="en-US" dirty="0"/>
              <a:t>逻辑代数，内容包括逻辑代数的基本概念、公式和定理，逻辑函数的描述方法及化简方法等，同时介绍了数字量和模拟量的基本概念以及常用的数制与代码。</a:t>
            </a:r>
            <a:endParaRPr lang="zh-CN" altLang="zh-CN" dirty="0"/>
          </a:p>
        </p:txBody>
      </p:sp>
      <p:sp>
        <p:nvSpPr>
          <p:cNvPr id="361475" name="Rectangle 3"/>
          <p:cNvSpPr>
            <a:spLocks noGrp="1" noChangeArrowheads="1"/>
          </p:cNvSpPr>
          <p:nvPr>
            <p:ph type="body" idx="1"/>
          </p:nvPr>
        </p:nvSpPr>
        <p:spPr/>
        <p:txBody>
          <a:bodyPr/>
          <a:lstStyle/>
          <a:p>
            <a:endParaRPr lang="zh-CN" alt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br>
              <a:rPr lang="en-US" altLang="zh-CN" dirty="0"/>
            </a:br>
            <a:r>
              <a:rPr lang="zh-CN" altLang="en-US" dirty="0"/>
              <a:t>　　</a:t>
            </a:r>
            <a:r>
              <a:rPr lang="en-US" altLang="zh-CN" b="1" dirty="0"/>
              <a:t>【</a:t>
            </a:r>
            <a:r>
              <a:rPr lang="zh-CN" altLang="en-US" b="1" dirty="0"/>
              <a:t>例 </a:t>
            </a:r>
            <a:r>
              <a:rPr lang="en-US" altLang="zh-CN" b="1" dirty="0"/>
              <a:t>1.8 】 </a:t>
            </a:r>
            <a:r>
              <a:rPr lang="zh-CN" altLang="en-US" dirty="0"/>
              <a:t>将 </a:t>
            </a:r>
            <a:r>
              <a:rPr lang="en-US" altLang="zh-CN" dirty="0"/>
              <a:t>287 </a:t>
            </a:r>
            <a:r>
              <a:rPr lang="en-US" altLang="zh-CN" baseline="-25000" dirty="0"/>
              <a:t>D</a:t>
            </a:r>
            <a:r>
              <a:rPr lang="en-US" altLang="zh-CN" dirty="0"/>
              <a:t> </a:t>
            </a:r>
            <a:r>
              <a:rPr lang="zh-CN" altLang="en-US" dirty="0"/>
              <a:t>转换为十六进制数。</a:t>
            </a:r>
            <a:br>
              <a:rPr lang="zh-CN" altLang="en-US" dirty="0"/>
            </a:br>
            <a:r>
              <a:rPr lang="zh-CN" altLang="en-US" dirty="0"/>
              <a:t>　　</a:t>
            </a:r>
            <a:r>
              <a:rPr lang="zh-CN" altLang="en-US" b="1" dirty="0"/>
              <a:t>解</a:t>
            </a:r>
            <a:r>
              <a:rPr lang="zh-CN" altLang="en-US" dirty="0"/>
              <a:t> 转换过程如下：</a:t>
            </a:r>
            <a:br>
              <a:rPr lang="en-US" altLang="zh-CN" dirty="0"/>
            </a:br>
            <a:br>
              <a:rPr lang="en-US" altLang="zh-CN" dirty="0"/>
            </a:br>
            <a:br>
              <a:rPr lang="en-US" altLang="zh-CN" dirty="0"/>
            </a:br>
            <a:br>
              <a:rPr lang="en-US" altLang="zh-CN" dirty="0"/>
            </a:br>
            <a:br>
              <a:rPr lang="en-US" altLang="zh-CN" dirty="0"/>
            </a:br>
            <a:br>
              <a:rPr lang="en-US" altLang="zh-CN" dirty="0"/>
            </a:br>
            <a:br>
              <a:rPr lang="en-US" altLang="zh-CN" dirty="0"/>
            </a:br>
            <a:br>
              <a:rPr lang="en-US" altLang="zh-CN" dirty="0"/>
            </a:br>
            <a:r>
              <a:rPr lang="zh-CN" altLang="en-US" dirty="0"/>
              <a:t>因此，对应的十六进制整数为 </a:t>
            </a:r>
            <a:r>
              <a:rPr lang="en-US" altLang="zh-CN" dirty="0"/>
              <a:t>11F </a:t>
            </a:r>
            <a:r>
              <a:rPr lang="en-US" altLang="zh-CN" baseline="-25000" dirty="0"/>
              <a:t>H</a:t>
            </a:r>
            <a:r>
              <a:rPr lang="en-US" altLang="zh-CN" dirty="0"/>
              <a:t> </a:t>
            </a:r>
            <a:r>
              <a:rPr lang="zh-CN" altLang="en-US" dirty="0"/>
              <a:t>。</a:t>
            </a:r>
            <a:endParaRPr lang="zh-CN" altLang="zh-CN" dirty="0"/>
          </a:p>
        </p:txBody>
      </p:sp>
      <p:sp>
        <p:nvSpPr>
          <p:cNvPr id="379907"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728" y="1988840"/>
            <a:ext cx="4544060" cy="34009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2"/>
          <p:cNvSpPr>
            <a:spLocks noGrp="1" noChangeArrowheads="1"/>
          </p:cNvSpPr>
          <p:nvPr>
            <p:ph type="title"/>
          </p:nvPr>
        </p:nvSpPr>
        <p:spPr/>
        <p:txBody>
          <a:bodyPr/>
          <a:lstStyle/>
          <a:p>
            <a:br>
              <a:rPr lang="en-US" altLang="zh-CN" dirty="0"/>
            </a:br>
            <a:r>
              <a:rPr lang="zh-CN" altLang="en-US" dirty="0"/>
              <a:t>　　进行小数部分转换时，先将十进制小数乘以 </a:t>
            </a:r>
            <a:r>
              <a:rPr lang="en-US" altLang="zh-CN" dirty="0"/>
              <a:t>16 </a:t>
            </a:r>
            <a:r>
              <a:rPr lang="zh-CN" altLang="en-US" dirty="0"/>
              <a:t>，积的整数作为相应的十六进制小数，再对积的小数部分乘以 </a:t>
            </a:r>
            <a:r>
              <a:rPr lang="en-US" altLang="zh-CN" dirty="0"/>
              <a:t>16 </a:t>
            </a:r>
            <a:r>
              <a:rPr lang="zh-CN" altLang="en-US" dirty="0"/>
              <a:t>。如此类推，直至小数部分为 </a:t>
            </a:r>
            <a:r>
              <a:rPr lang="en-US" altLang="zh-CN" dirty="0"/>
              <a:t>0 </a:t>
            </a:r>
            <a:r>
              <a:rPr lang="zh-CN" altLang="en-US" dirty="0"/>
              <a:t>，或按精度要求确定小数位数。</a:t>
            </a:r>
            <a:br>
              <a:rPr lang="zh-CN" altLang="en-US" dirty="0"/>
            </a:br>
            <a:r>
              <a:rPr lang="zh-CN" altLang="en-US" dirty="0"/>
              <a:t>第一次积的整数为十六进制小数的最高有效位，最后一次积的整数为十六进制小数的最低有效位。</a:t>
            </a:r>
            <a:endParaRPr lang="zh-CN" altLang="zh-CN" dirty="0"/>
          </a:p>
        </p:txBody>
      </p:sp>
      <p:sp>
        <p:nvSpPr>
          <p:cNvPr id="380931" name="Rectangle 3"/>
          <p:cNvSpPr>
            <a:spLocks noGrp="1" noChangeArrowheads="1"/>
          </p:cNvSpPr>
          <p:nvPr>
            <p:ph type="body" idx="1"/>
          </p:nvPr>
        </p:nvSpPr>
        <p:spPr/>
        <p:txBody>
          <a:bodyPr/>
          <a:lstStyle/>
          <a:p>
            <a:endParaRPr lang="zh-CN" altLang="zh-C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br>
              <a:rPr lang="en-US" altLang="zh-CN" dirty="0"/>
            </a:br>
            <a:r>
              <a:rPr lang="zh-CN" altLang="en-US" dirty="0"/>
              <a:t>　　</a:t>
            </a:r>
            <a:r>
              <a:rPr lang="en-US" altLang="zh-CN" b="1" dirty="0"/>
              <a:t>【</a:t>
            </a:r>
            <a:r>
              <a:rPr lang="zh-CN" altLang="en-US" b="1" dirty="0"/>
              <a:t>例 </a:t>
            </a:r>
            <a:r>
              <a:rPr lang="en-US" altLang="zh-CN" b="1" dirty="0"/>
              <a:t>1.9 】</a:t>
            </a:r>
            <a:r>
              <a:rPr lang="en-US" altLang="zh-CN" dirty="0"/>
              <a:t> </a:t>
            </a:r>
            <a:r>
              <a:rPr lang="zh-CN" altLang="en-US" dirty="0"/>
              <a:t>将 </a:t>
            </a:r>
            <a:r>
              <a:rPr lang="en-US" altLang="zh-CN" dirty="0"/>
              <a:t>0. 62890625 </a:t>
            </a:r>
            <a:r>
              <a:rPr lang="en-US" altLang="zh-CN" baseline="-25000" dirty="0"/>
              <a:t>D</a:t>
            </a:r>
            <a:r>
              <a:rPr lang="en-US" altLang="zh-CN" dirty="0"/>
              <a:t> </a:t>
            </a:r>
            <a:r>
              <a:rPr lang="zh-CN" altLang="en-US" dirty="0"/>
              <a:t>转换为十六进制数。</a:t>
            </a:r>
            <a:br>
              <a:rPr lang="zh-CN" altLang="en-US" dirty="0"/>
            </a:br>
            <a:r>
              <a:rPr lang="zh-CN" altLang="en-US" dirty="0"/>
              <a:t>　　</a:t>
            </a:r>
            <a:r>
              <a:rPr lang="zh-CN" altLang="en-US" b="1" dirty="0"/>
              <a:t>解</a:t>
            </a:r>
            <a:r>
              <a:rPr lang="zh-CN" altLang="en-US" dirty="0"/>
              <a:t> 转换过程如下：</a:t>
            </a:r>
            <a:br>
              <a:rPr lang="en-US" altLang="zh-CN" dirty="0"/>
            </a:br>
            <a:br>
              <a:rPr lang="en-US" altLang="zh-CN" dirty="0"/>
            </a:br>
            <a:br>
              <a:rPr lang="en-US" altLang="zh-CN" dirty="0"/>
            </a:br>
            <a:br>
              <a:rPr lang="en-US" altLang="zh-CN" dirty="0"/>
            </a:br>
            <a:br>
              <a:rPr lang="en-US" altLang="zh-CN" dirty="0"/>
            </a:br>
            <a:br>
              <a:rPr lang="en-US" altLang="zh-CN" dirty="0"/>
            </a:br>
            <a:br>
              <a:rPr lang="en-US" altLang="zh-CN" dirty="0"/>
            </a:br>
            <a:br>
              <a:rPr lang="en-US" altLang="zh-CN" dirty="0"/>
            </a:br>
            <a:r>
              <a:rPr lang="zh-CN" altLang="en-US" dirty="0"/>
              <a:t>因此，对应的十六进制小数为 </a:t>
            </a:r>
            <a:r>
              <a:rPr lang="en-US" altLang="zh-CN" dirty="0"/>
              <a:t>0.A1</a:t>
            </a:r>
            <a:r>
              <a:rPr lang="en-US" altLang="zh-CN" baseline="-25000" dirty="0"/>
              <a:t>H</a:t>
            </a:r>
            <a:r>
              <a:rPr lang="en-US" altLang="zh-CN" dirty="0"/>
              <a:t> </a:t>
            </a:r>
            <a:r>
              <a:rPr lang="zh-CN" altLang="en-US" dirty="0"/>
              <a:t>。</a:t>
            </a:r>
            <a:endParaRPr lang="zh-CN" altLang="zh-CN" dirty="0"/>
          </a:p>
        </p:txBody>
      </p:sp>
      <p:sp>
        <p:nvSpPr>
          <p:cNvPr id="381955"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648" y="2290603"/>
            <a:ext cx="6910449" cy="279458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2"/>
          <p:cNvSpPr>
            <a:spLocks noGrp="1" noChangeArrowheads="1"/>
          </p:cNvSpPr>
          <p:nvPr>
            <p:ph type="title"/>
          </p:nvPr>
        </p:nvSpPr>
        <p:spPr/>
        <p:txBody>
          <a:bodyPr/>
          <a:lstStyle/>
          <a:p>
            <a:br>
              <a:rPr lang="en-US" altLang="zh-CN" dirty="0"/>
            </a:br>
            <a:r>
              <a:rPr lang="zh-CN" altLang="en-US" dirty="0"/>
              <a:t>　　</a:t>
            </a:r>
            <a:r>
              <a:rPr lang="en-US" altLang="zh-CN" dirty="0"/>
              <a:t>7 )</a:t>
            </a:r>
            <a:r>
              <a:rPr lang="zh-CN" altLang="en-US" dirty="0"/>
              <a:t>二</a:t>
            </a:r>
            <a:r>
              <a:rPr lang="en-US" altLang="zh-CN" dirty="0"/>
              <a:t>—</a:t>
            </a:r>
            <a:r>
              <a:rPr lang="zh-CN" altLang="en-US" dirty="0"/>
              <a:t>八转换</a:t>
            </a:r>
            <a:br>
              <a:rPr lang="zh-CN" altLang="en-US" dirty="0"/>
            </a:br>
            <a:r>
              <a:rPr lang="zh-CN" altLang="en-US" dirty="0"/>
              <a:t>　　将二进制数转换为八进制数时，整数部分自右往左三位划为一组，最后剩余不足三位时在左面补 </a:t>
            </a:r>
            <a:r>
              <a:rPr lang="en-US" altLang="zh-CN" dirty="0"/>
              <a:t>0</a:t>
            </a:r>
            <a:r>
              <a:rPr lang="zh-CN" altLang="en-US" dirty="0"/>
              <a:t>；小数部分自左往右三位划为一组，最后剩余不足三位时在右面补 </a:t>
            </a:r>
            <a:r>
              <a:rPr lang="en-US" altLang="zh-CN" dirty="0"/>
              <a:t>0</a:t>
            </a:r>
            <a:r>
              <a:rPr lang="zh-CN" altLang="en-US" dirty="0"/>
              <a:t>；然后将每一组用一位八进制数代替。</a:t>
            </a:r>
            <a:endParaRPr lang="zh-CN" altLang="zh-CN" dirty="0"/>
          </a:p>
        </p:txBody>
      </p:sp>
      <p:sp>
        <p:nvSpPr>
          <p:cNvPr id="382979" name="Rectangle 3"/>
          <p:cNvSpPr>
            <a:spLocks noGrp="1" noChangeArrowheads="1"/>
          </p:cNvSpPr>
          <p:nvPr>
            <p:ph type="body" idx="1"/>
          </p:nvPr>
        </p:nvSpPr>
        <p:spPr/>
        <p:txBody>
          <a:bodyPr/>
          <a:lstStyle/>
          <a:p>
            <a:endParaRPr lang="zh-CN" altLang="zh-C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br>
              <a:rPr lang="en-US" altLang="zh-CN" dirty="0"/>
            </a:br>
            <a:r>
              <a:rPr lang="zh-CN" altLang="en-US" dirty="0"/>
              <a:t>　　</a:t>
            </a:r>
            <a:r>
              <a:rPr lang="en-US" altLang="zh-CN" b="1" dirty="0"/>
              <a:t>【</a:t>
            </a:r>
            <a:r>
              <a:rPr lang="zh-CN" altLang="en-US" b="1" dirty="0"/>
              <a:t>例 </a:t>
            </a:r>
            <a:r>
              <a:rPr lang="en-US" altLang="zh-CN" b="1" dirty="0"/>
              <a:t>1.10 】 </a:t>
            </a:r>
            <a:r>
              <a:rPr lang="zh-CN" altLang="en-US" dirty="0"/>
              <a:t>将二进制数 </a:t>
            </a:r>
            <a:r>
              <a:rPr lang="en-US" altLang="zh-CN" dirty="0"/>
              <a:t>10111011. 1011 </a:t>
            </a:r>
            <a:r>
              <a:rPr lang="en-US" altLang="zh-CN" baseline="-25000" dirty="0"/>
              <a:t>B</a:t>
            </a:r>
            <a:r>
              <a:rPr lang="en-US" altLang="zh-CN" dirty="0"/>
              <a:t> </a:t>
            </a:r>
            <a:r>
              <a:rPr lang="zh-CN" altLang="en-US" dirty="0"/>
              <a:t>转换为八进制数。</a:t>
            </a:r>
            <a:br>
              <a:rPr lang="zh-CN" altLang="en-US" dirty="0"/>
            </a:br>
            <a:r>
              <a:rPr lang="zh-CN" altLang="en-US" dirty="0"/>
              <a:t>　　</a:t>
            </a:r>
            <a:r>
              <a:rPr lang="zh-CN" altLang="en-US" b="1" dirty="0"/>
              <a:t>解</a:t>
            </a:r>
            <a:r>
              <a:rPr lang="zh-CN" altLang="en-US" dirty="0"/>
              <a:t> 转换过程如下：</a:t>
            </a:r>
            <a:br>
              <a:rPr lang="en-US" altLang="zh-CN" dirty="0"/>
            </a:br>
            <a:br>
              <a:rPr lang="en-US" altLang="zh-CN" dirty="0"/>
            </a:br>
            <a:br>
              <a:rPr lang="en-US" altLang="zh-CN" dirty="0"/>
            </a:br>
            <a:br>
              <a:rPr lang="en-US" altLang="zh-CN" dirty="0"/>
            </a:br>
            <a:br>
              <a:rPr lang="en-US" altLang="zh-CN" dirty="0"/>
            </a:br>
            <a:br>
              <a:rPr lang="en-US" altLang="zh-CN" dirty="0"/>
            </a:br>
            <a:r>
              <a:rPr lang="zh-CN" altLang="en-US" dirty="0"/>
              <a:t>因此，对应的八进制数为 </a:t>
            </a:r>
            <a:r>
              <a:rPr lang="en-US" altLang="zh-CN" dirty="0"/>
              <a:t>273.54 </a:t>
            </a:r>
            <a:r>
              <a:rPr lang="en-US" altLang="zh-CN" baseline="-25000" dirty="0"/>
              <a:t>O</a:t>
            </a:r>
            <a:r>
              <a:rPr lang="en-US" altLang="zh-CN" dirty="0"/>
              <a:t> </a:t>
            </a:r>
            <a:r>
              <a:rPr lang="zh-CN" altLang="en-US" dirty="0"/>
              <a:t>。</a:t>
            </a:r>
            <a:endParaRPr lang="zh-CN" altLang="zh-CN" dirty="0"/>
          </a:p>
        </p:txBody>
      </p:sp>
      <p:sp>
        <p:nvSpPr>
          <p:cNvPr id="384003"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7744" y="2747866"/>
            <a:ext cx="5129571" cy="190526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2"/>
          <p:cNvSpPr>
            <a:spLocks noGrp="1" noChangeArrowheads="1"/>
          </p:cNvSpPr>
          <p:nvPr>
            <p:ph type="title"/>
          </p:nvPr>
        </p:nvSpPr>
        <p:spPr/>
        <p:txBody>
          <a:bodyPr/>
          <a:lstStyle/>
          <a:p>
            <a:br>
              <a:rPr lang="en-US" altLang="zh-CN" dirty="0"/>
            </a:br>
            <a:r>
              <a:rPr lang="zh-CN" altLang="en-US" dirty="0"/>
              <a:t>　　</a:t>
            </a:r>
            <a:r>
              <a:rPr lang="en-US" altLang="zh-CN" dirty="0"/>
              <a:t>8 )</a:t>
            </a:r>
            <a:r>
              <a:rPr lang="zh-CN" altLang="en-US" dirty="0"/>
              <a:t>八</a:t>
            </a:r>
            <a:r>
              <a:rPr lang="en-US" altLang="zh-CN" dirty="0"/>
              <a:t>—</a:t>
            </a:r>
            <a:r>
              <a:rPr lang="zh-CN" altLang="en-US" dirty="0"/>
              <a:t>二转换</a:t>
            </a:r>
            <a:br>
              <a:rPr lang="zh-CN" altLang="en-US" dirty="0"/>
            </a:br>
            <a:r>
              <a:rPr lang="zh-CN" altLang="en-US" dirty="0"/>
              <a:t>　　将八进制数转换为二进制数时，将每位八进制数展开成三位二进制数即可。</a:t>
            </a:r>
            <a:br>
              <a:rPr lang="zh-CN" altLang="en-US" dirty="0"/>
            </a:br>
            <a:r>
              <a:rPr lang="zh-CN" altLang="en-US" dirty="0"/>
              <a:t>　　</a:t>
            </a:r>
            <a:r>
              <a:rPr lang="en-US" altLang="zh-CN" b="1" dirty="0"/>
              <a:t>【</a:t>
            </a:r>
            <a:r>
              <a:rPr lang="zh-CN" altLang="en-US" b="1" dirty="0"/>
              <a:t>例 </a:t>
            </a:r>
            <a:r>
              <a:rPr lang="en-US" altLang="zh-CN" b="1" dirty="0"/>
              <a:t>1.11 】 </a:t>
            </a:r>
            <a:r>
              <a:rPr lang="zh-CN" altLang="en-US" dirty="0"/>
              <a:t>将八进制数 </a:t>
            </a:r>
            <a:r>
              <a:rPr lang="en-US" altLang="zh-CN" dirty="0"/>
              <a:t>361. 72 </a:t>
            </a:r>
            <a:r>
              <a:rPr lang="en-US" altLang="zh-CN" baseline="-25000" dirty="0"/>
              <a:t>O</a:t>
            </a:r>
            <a:r>
              <a:rPr lang="en-US" altLang="zh-CN" dirty="0"/>
              <a:t> </a:t>
            </a:r>
            <a:r>
              <a:rPr lang="zh-CN" altLang="en-US" dirty="0"/>
              <a:t>转换为二进制数。</a:t>
            </a:r>
            <a:br>
              <a:rPr lang="zh-CN" altLang="en-US" dirty="0"/>
            </a:br>
            <a:r>
              <a:rPr lang="zh-CN" altLang="en-US" dirty="0"/>
              <a:t>　　</a:t>
            </a:r>
            <a:r>
              <a:rPr lang="zh-CN" altLang="en-US" b="1" dirty="0"/>
              <a:t>解</a:t>
            </a:r>
            <a:r>
              <a:rPr lang="zh-CN" altLang="en-US" dirty="0"/>
              <a:t> 转换过程如下：</a:t>
            </a:r>
            <a:br>
              <a:rPr lang="en-US" altLang="zh-CN" dirty="0"/>
            </a:br>
            <a:br>
              <a:rPr lang="en-US" altLang="zh-CN" dirty="0"/>
            </a:br>
            <a:br>
              <a:rPr lang="en-US" altLang="zh-CN" dirty="0"/>
            </a:br>
            <a:br>
              <a:rPr lang="en-US" altLang="zh-CN" dirty="0"/>
            </a:br>
            <a:br>
              <a:rPr lang="en-US" altLang="zh-CN" dirty="0"/>
            </a:br>
            <a:r>
              <a:rPr lang="zh-CN" altLang="en-US" dirty="0"/>
              <a:t>因此，对应的二进制数为 </a:t>
            </a:r>
            <a:r>
              <a:rPr lang="en-US" altLang="zh-CN" dirty="0"/>
              <a:t>11110001.11101 </a:t>
            </a:r>
            <a:r>
              <a:rPr lang="en-US" altLang="zh-CN" baseline="-25000" dirty="0"/>
              <a:t>B</a:t>
            </a:r>
            <a:r>
              <a:rPr lang="en-US" altLang="zh-CN" dirty="0"/>
              <a:t> </a:t>
            </a:r>
            <a:r>
              <a:rPr lang="zh-CN" altLang="en-US" dirty="0"/>
              <a:t>。</a:t>
            </a:r>
            <a:endParaRPr lang="zh-CN" altLang="zh-CN" dirty="0"/>
          </a:p>
        </p:txBody>
      </p:sp>
      <p:sp>
        <p:nvSpPr>
          <p:cNvPr id="385027"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3768" y="3501008"/>
            <a:ext cx="4916287" cy="176657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p:cNvSpPr>
            <a:spLocks noGrp="1" noChangeArrowheads="1"/>
          </p:cNvSpPr>
          <p:nvPr>
            <p:ph type="title"/>
          </p:nvPr>
        </p:nvSpPr>
        <p:spPr/>
        <p:txBody>
          <a:bodyPr/>
          <a:lstStyle/>
          <a:p>
            <a:br>
              <a:rPr lang="en-US" altLang="zh-CN" dirty="0"/>
            </a:br>
            <a:r>
              <a:rPr lang="zh-CN" altLang="en-US" dirty="0"/>
              <a:t>　　</a:t>
            </a:r>
            <a:r>
              <a:rPr lang="en-US" altLang="zh-CN" dirty="0"/>
              <a:t>9 )</a:t>
            </a:r>
            <a:r>
              <a:rPr lang="zh-CN" altLang="en-US" dirty="0"/>
              <a:t>二</a:t>
            </a:r>
            <a:r>
              <a:rPr lang="en-US" altLang="zh-CN" dirty="0"/>
              <a:t>—</a:t>
            </a:r>
            <a:r>
              <a:rPr lang="zh-CN" altLang="en-US" dirty="0"/>
              <a:t>十六转换</a:t>
            </a:r>
            <a:br>
              <a:rPr lang="zh-CN" altLang="en-US" dirty="0"/>
            </a:br>
            <a:r>
              <a:rPr lang="zh-CN" altLang="en-US" dirty="0"/>
              <a:t>　　将二进制数转换为十六进制数时，整数部分自右往左四位划为一组，最后剩余不足四位时在左面补 </a:t>
            </a:r>
            <a:r>
              <a:rPr lang="en-US" altLang="zh-CN" dirty="0"/>
              <a:t>0</a:t>
            </a:r>
            <a:r>
              <a:rPr lang="zh-CN" altLang="en-US" dirty="0"/>
              <a:t>；小数部分自左往右四位划为一组，最后剩余不足四位时在右面补 </a:t>
            </a:r>
            <a:r>
              <a:rPr lang="en-US" altLang="zh-CN" dirty="0"/>
              <a:t>0</a:t>
            </a:r>
            <a:r>
              <a:rPr lang="zh-CN" altLang="en-US" dirty="0"/>
              <a:t>；然后将每一组用一位十六进制数代替。</a:t>
            </a:r>
            <a:endParaRPr lang="zh-CN" altLang="zh-CN" dirty="0"/>
          </a:p>
        </p:txBody>
      </p:sp>
      <p:sp>
        <p:nvSpPr>
          <p:cNvPr id="386051" name="Rectangle 3"/>
          <p:cNvSpPr>
            <a:spLocks noGrp="1" noChangeArrowheads="1"/>
          </p:cNvSpPr>
          <p:nvPr>
            <p:ph type="body" idx="1"/>
          </p:nvPr>
        </p:nvSpPr>
        <p:spPr/>
        <p:txBody>
          <a:bodyPr/>
          <a:lstStyle/>
          <a:p>
            <a:endParaRPr lang="zh-CN" altLang="zh-C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p:txBody>
          <a:bodyPr/>
          <a:lstStyle/>
          <a:p>
            <a:br>
              <a:rPr lang="en-US" altLang="zh-CN" dirty="0"/>
            </a:br>
            <a:r>
              <a:rPr lang="zh-CN" altLang="en-US" dirty="0"/>
              <a:t>　　</a:t>
            </a:r>
            <a:r>
              <a:rPr lang="en-US" altLang="zh-CN" dirty="0"/>
              <a:t>【</a:t>
            </a:r>
            <a:r>
              <a:rPr lang="zh-CN" altLang="en-US" b="1" dirty="0"/>
              <a:t>例 </a:t>
            </a:r>
            <a:r>
              <a:rPr lang="en-US" altLang="zh-CN" b="1" dirty="0"/>
              <a:t>1.12 】 </a:t>
            </a:r>
            <a:r>
              <a:rPr lang="zh-CN" altLang="en-US" dirty="0"/>
              <a:t>将二进制数 </a:t>
            </a:r>
            <a:r>
              <a:rPr lang="en-US" altLang="zh-CN" dirty="0"/>
              <a:t>111010111101. 101 </a:t>
            </a:r>
            <a:r>
              <a:rPr lang="en-US" altLang="zh-CN" baseline="-25000" dirty="0"/>
              <a:t>B</a:t>
            </a:r>
            <a:r>
              <a:rPr lang="en-US" altLang="zh-CN" dirty="0"/>
              <a:t> </a:t>
            </a:r>
            <a:r>
              <a:rPr lang="zh-CN" altLang="en-US" dirty="0"/>
              <a:t>转换为十六进制数。</a:t>
            </a:r>
            <a:br>
              <a:rPr lang="zh-CN" altLang="en-US" dirty="0"/>
            </a:br>
            <a:r>
              <a:rPr lang="zh-CN" altLang="en-US" dirty="0"/>
              <a:t>　　</a:t>
            </a:r>
            <a:r>
              <a:rPr lang="zh-CN" altLang="en-US" b="1" dirty="0"/>
              <a:t>解</a:t>
            </a:r>
            <a:r>
              <a:rPr lang="zh-CN" altLang="en-US" dirty="0"/>
              <a:t> 转换过程如下：</a:t>
            </a:r>
            <a:br>
              <a:rPr lang="en-US" altLang="zh-CN" dirty="0"/>
            </a:br>
            <a:br>
              <a:rPr lang="en-US" altLang="zh-CN" dirty="0"/>
            </a:br>
            <a:br>
              <a:rPr lang="en-US" altLang="zh-CN" dirty="0"/>
            </a:br>
            <a:br>
              <a:rPr lang="en-US" altLang="zh-CN" dirty="0"/>
            </a:br>
            <a:br>
              <a:rPr lang="en-US" altLang="zh-CN" dirty="0"/>
            </a:br>
            <a:br>
              <a:rPr lang="en-US" altLang="zh-CN" dirty="0"/>
            </a:br>
            <a:r>
              <a:rPr lang="zh-CN" altLang="en-US" dirty="0"/>
              <a:t>因此，对应的十六进制数为 </a:t>
            </a:r>
            <a:r>
              <a:rPr lang="en-US" altLang="zh-CN" dirty="0"/>
              <a:t>EBD.A </a:t>
            </a:r>
            <a:r>
              <a:rPr lang="en-US" altLang="zh-CN" baseline="-25000" dirty="0"/>
              <a:t>H</a:t>
            </a:r>
            <a:r>
              <a:rPr lang="en-US" altLang="zh-CN" dirty="0"/>
              <a:t> </a:t>
            </a:r>
            <a:r>
              <a:rPr lang="zh-CN" altLang="en-US" dirty="0"/>
              <a:t>。</a:t>
            </a:r>
            <a:endParaRPr lang="zh-CN" altLang="zh-CN" dirty="0"/>
          </a:p>
        </p:txBody>
      </p:sp>
      <p:sp>
        <p:nvSpPr>
          <p:cNvPr id="387075"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7744" y="2805025"/>
            <a:ext cx="5219856" cy="1848111"/>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p:txBody>
          <a:bodyPr/>
          <a:lstStyle/>
          <a:p>
            <a:br>
              <a:rPr lang="en-US" altLang="zh-CN" dirty="0"/>
            </a:br>
            <a:r>
              <a:rPr lang="zh-CN" altLang="en-US" dirty="0"/>
              <a:t>　　</a:t>
            </a:r>
            <a:r>
              <a:rPr lang="en-US" altLang="zh-CN" dirty="0"/>
              <a:t>10 )</a:t>
            </a:r>
            <a:r>
              <a:rPr lang="zh-CN" altLang="en-US" dirty="0"/>
              <a:t>十六</a:t>
            </a:r>
            <a:r>
              <a:rPr lang="en-US" altLang="zh-CN" dirty="0"/>
              <a:t>—</a:t>
            </a:r>
            <a:r>
              <a:rPr lang="zh-CN" altLang="en-US" dirty="0"/>
              <a:t>二转换</a:t>
            </a:r>
            <a:br>
              <a:rPr lang="zh-CN" altLang="en-US" dirty="0"/>
            </a:br>
            <a:r>
              <a:rPr lang="zh-CN" altLang="en-US" dirty="0"/>
              <a:t>　　将十六进制数转换为二进制数时，将每位十六进制数展开成四位二进制数即可。</a:t>
            </a:r>
            <a:br>
              <a:rPr lang="zh-CN" altLang="en-US" dirty="0"/>
            </a:br>
            <a:r>
              <a:rPr lang="en-US" altLang="zh-CN" b="1" dirty="0"/>
              <a:t>【</a:t>
            </a:r>
            <a:r>
              <a:rPr lang="zh-CN" altLang="en-US" b="1" dirty="0"/>
              <a:t>例 </a:t>
            </a:r>
            <a:r>
              <a:rPr lang="en-US" altLang="zh-CN" b="1" dirty="0"/>
              <a:t>1.13 】 </a:t>
            </a:r>
            <a:r>
              <a:rPr lang="zh-CN" altLang="en-US" dirty="0"/>
              <a:t>将十六进制数 </a:t>
            </a:r>
            <a:r>
              <a:rPr lang="en-US" altLang="zh-CN" dirty="0"/>
              <a:t>1C9. 2F </a:t>
            </a:r>
            <a:r>
              <a:rPr lang="en-US" altLang="zh-CN" baseline="-25000" dirty="0"/>
              <a:t>H</a:t>
            </a:r>
            <a:r>
              <a:rPr lang="en-US" altLang="zh-CN" dirty="0"/>
              <a:t> </a:t>
            </a:r>
            <a:r>
              <a:rPr lang="zh-CN" altLang="en-US" dirty="0"/>
              <a:t>转换为二进制数。</a:t>
            </a:r>
            <a:br>
              <a:rPr lang="zh-CN" altLang="en-US" dirty="0"/>
            </a:br>
            <a:r>
              <a:rPr lang="zh-CN" altLang="en-US" dirty="0"/>
              <a:t>　　</a:t>
            </a:r>
            <a:r>
              <a:rPr lang="zh-CN" altLang="en-US" b="1" dirty="0"/>
              <a:t>解</a:t>
            </a:r>
            <a:r>
              <a:rPr lang="zh-CN" altLang="en-US" dirty="0"/>
              <a:t> 转换过程如下：</a:t>
            </a:r>
            <a:br>
              <a:rPr lang="en-US" altLang="zh-CN" dirty="0"/>
            </a:br>
            <a:br>
              <a:rPr lang="en-US" altLang="zh-CN" dirty="0"/>
            </a:br>
            <a:br>
              <a:rPr lang="en-US" altLang="zh-CN" dirty="0"/>
            </a:br>
            <a:br>
              <a:rPr lang="en-US" altLang="zh-CN" dirty="0"/>
            </a:br>
            <a:br>
              <a:rPr lang="en-US" altLang="zh-CN" dirty="0"/>
            </a:br>
            <a:r>
              <a:rPr lang="zh-CN" altLang="en-US" dirty="0"/>
              <a:t>因此，对应的二进制数为 </a:t>
            </a:r>
            <a:r>
              <a:rPr lang="en-US" altLang="zh-CN" dirty="0"/>
              <a:t>111001001.00101111 </a:t>
            </a:r>
            <a:r>
              <a:rPr lang="en-US" altLang="zh-CN" baseline="-25000" dirty="0"/>
              <a:t>B</a:t>
            </a:r>
            <a:r>
              <a:rPr lang="en-US" altLang="zh-CN" dirty="0"/>
              <a:t> </a:t>
            </a:r>
            <a:r>
              <a:rPr lang="zh-CN" altLang="en-US" dirty="0"/>
              <a:t>。</a:t>
            </a:r>
            <a:endParaRPr lang="zh-CN" altLang="zh-CN" dirty="0"/>
          </a:p>
        </p:txBody>
      </p:sp>
      <p:sp>
        <p:nvSpPr>
          <p:cNvPr id="388099" name="Rectangle 3"/>
          <p:cNvSpPr>
            <a:spLocks noGrp="1" noChangeArrowheads="1"/>
          </p:cNvSpPr>
          <p:nvPr>
            <p:ph type="body" idx="1"/>
          </p:nvPr>
        </p:nvSpPr>
        <p:spPr/>
        <p:txBody>
          <a:bodyPr/>
          <a:lstStyle/>
          <a:p>
            <a:endParaRPr lang="zh-CN" altLang="zh-CN" dirty="0"/>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4695" y="3573016"/>
            <a:ext cx="4999663" cy="1545789"/>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2"/>
          <p:cNvSpPr>
            <a:spLocks noGrp="1" noChangeArrowheads="1"/>
          </p:cNvSpPr>
          <p:nvPr>
            <p:ph type="title"/>
          </p:nvPr>
        </p:nvSpPr>
        <p:spPr/>
        <p:txBody>
          <a:bodyPr/>
          <a:lstStyle/>
          <a:p>
            <a:br>
              <a:rPr lang="en-US" altLang="zh-CN" dirty="0"/>
            </a:br>
            <a:r>
              <a:rPr lang="zh-CN" altLang="en-US" dirty="0"/>
              <a:t>　　</a:t>
            </a:r>
            <a:r>
              <a:rPr lang="en-US" altLang="zh-CN" dirty="0"/>
              <a:t>11 )</a:t>
            </a:r>
            <a:r>
              <a:rPr lang="zh-CN" altLang="en-US" dirty="0"/>
              <a:t>八</a:t>
            </a:r>
            <a:r>
              <a:rPr lang="en-US" altLang="zh-CN" dirty="0"/>
              <a:t>—</a:t>
            </a:r>
            <a:r>
              <a:rPr lang="zh-CN" altLang="en-US" dirty="0"/>
              <a:t>十六转换</a:t>
            </a:r>
            <a:br>
              <a:rPr lang="zh-CN" altLang="en-US" dirty="0"/>
            </a:br>
            <a:r>
              <a:rPr lang="zh-CN" altLang="en-US" dirty="0"/>
              <a:t>　　将八进制数转换为十六进制数时，先将八进制数转换为二进制数，再将所得的二进制</a:t>
            </a:r>
            <a:br>
              <a:rPr lang="zh-CN" altLang="en-US" dirty="0"/>
            </a:br>
            <a:r>
              <a:rPr lang="zh-CN" altLang="en-US" dirty="0"/>
              <a:t>数转换为十六进制数。</a:t>
            </a:r>
            <a:br>
              <a:rPr lang="zh-CN" altLang="en-US" dirty="0"/>
            </a:br>
            <a:r>
              <a:rPr lang="zh-CN" altLang="en-US" dirty="0"/>
              <a:t>　　</a:t>
            </a:r>
            <a:r>
              <a:rPr lang="en-US" altLang="zh-CN" b="1" dirty="0"/>
              <a:t>【</a:t>
            </a:r>
            <a:r>
              <a:rPr lang="zh-CN" altLang="en-US" b="1" dirty="0"/>
              <a:t>例 </a:t>
            </a:r>
            <a:r>
              <a:rPr lang="en-US" altLang="zh-CN" b="1" dirty="0"/>
              <a:t>1.14 】 </a:t>
            </a:r>
            <a:r>
              <a:rPr lang="zh-CN" altLang="en-US" dirty="0"/>
              <a:t>将八进制数 </a:t>
            </a:r>
            <a:r>
              <a:rPr lang="en-US" altLang="zh-CN" dirty="0"/>
              <a:t>361. 72 </a:t>
            </a:r>
            <a:r>
              <a:rPr lang="en-US" altLang="zh-CN" baseline="-25000" dirty="0"/>
              <a:t>O </a:t>
            </a:r>
            <a:r>
              <a:rPr lang="zh-CN" altLang="en-US" dirty="0"/>
              <a:t>转换为十六进制数。</a:t>
            </a:r>
            <a:br>
              <a:rPr lang="zh-CN" altLang="en-US" dirty="0"/>
            </a:br>
            <a:r>
              <a:rPr lang="zh-CN" altLang="en-US" dirty="0"/>
              <a:t>　　</a:t>
            </a:r>
            <a:r>
              <a:rPr lang="zh-CN" altLang="en-US" b="1" dirty="0"/>
              <a:t>解</a:t>
            </a:r>
            <a:r>
              <a:rPr lang="zh-CN" altLang="en-US" dirty="0"/>
              <a:t> 转换过程如下：</a:t>
            </a:r>
            <a:br>
              <a:rPr lang="en-US" altLang="zh-CN" dirty="0"/>
            </a:br>
            <a:br>
              <a:rPr lang="en-US" altLang="zh-CN" dirty="0"/>
            </a:br>
            <a:br>
              <a:rPr lang="en-US" altLang="zh-CN" dirty="0"/>
            </a:br>
            <a:br>
              <a:rPr lang="en-US" altLang="zh-CN" dirty="0"/>
            </a:br>
            <a:r>
              <a:rPr lang="zh-CN" altLang="en-US" dirty="0"/>
              <a:t>因此，对应的十六进制数为 </a:t>
            </a:r>
            <a:r>
              <a:rPr lang="en-US" altLang="zh-CN" dirty="0"/>
              <a:t>F1.E8</a:t>
            </a:r>
            <a:r>
              <a:rPr lang="en-US" altLang="zh-CN" baseline="-25000" dirty="0"/>
              <a:t>H</a:t>
            </a:r>
            <a:r>
              <a:rPr lang="en-US" altLang="zh-CN" dirty="0"/>
              <a:t> </a:t>
            </a:r>
            <a:r>
              <a:rPr lang="zh-CN" altLang="en-US" dirty="0"/>
              <a:t>。</a:t>
            </a:r>
            <a:endParaRPr lang="zh-CN" altLang="zh-CN" dirty="0"/>
          </a:p>
        </p:txBody>
      </p:sp>
      <p:sp>
        <p:nvSpPr>
          <p:cNvPr id="389123"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696" y="3988934"/>
            <a:ext cx="5544616" cy="122857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2"/>
          <p:cNvSpPr>
            <a:spLocks noGrp="1" noChangeArrowheads="1"/>
          </p:cNvSpPr>
          <p:nvPr>
            <p:ph type="title"/>
          </p:nvPr>
        </p:nvSpPr>
        <p:spPr>
          <a:xfrm>
            <a:off x="571500" y="533400"/>
            <a:ext cx="8115300" cy="1023392"/>
          </a:xfrm>
        </p:spPr>
        <p:txBody>
          <a:bodyPr/>
          <a:lstStyle/>
          <a:p>
            <a:pPr algn="ctr"/>
            <a:br>
              <a:rPr lang="en-US" altLang="zh-CN" sz="2600" b="1" dirty="0"/>
            </a:br>
            <a:r>
              <a:rPr lang="zh-CN" altLang="en-US" sz="2600" b="1" dirty="0"/>
              <a:t>　　 </a:t>
            </a:r>
            <a:r>
              <a:rPr lang="en-US" altLang="zh-CN" sz="2600" b="1" dirty="0"/>
              <a:t>1. 1  </a:t>
            </a:r>
            <a:r>
              <a:rPr lang="zh-CN" altLang="en-US" sz="2600" b="1" dirty="0"/>
              <a:t>概 述</a:t>
            </a:r>
            <a:endParaRPr lang="zh-CN" altLang="zh-CN" sz="2600" b="1" dirty="0"/>
          </a:p>
        </p:txBody>
      </p:sp>
      <p:sp>
        <p:nvSpPr>
          <p:cNvPr id="362499" name="Rectangle 3"/>
          <p:cNvSpPr>
            <a:spLocks noGrp="1" noChangeArrowheads="1"/>
          </p:cNvSpPr>
          <p:nvPr>
            <p:ph type="body" idx="1"/>
          </p:nvPr>
        </p:nvSpPr>
        <p:spPr/>
        <p:txBody>
          <a:bodyPr/>
          <a:lstStyle/>
          <a:p>
            <a:endParaRPr lang="zh-CN" altLang="zh-CN"/>
          </a:p>
        </p:txBody>
      </p:sp>
      <p:sp>
        <p:nvSpPr>
          <p:cNvPr id="4" name="Rectangle 2"/>
          <p:cNvSpPr txBox="1">
            <a:spLocks noChangeArrowheads="1"/>
          </p:cNvSpPr>
          <p:nvPr/>
        </p:nvSpPr>
        <p:spPr bwMode="auto">
          <a:xfrm>
            <a:off x="723900" y="1709192"/>
            <a:ext cx="8115300" cy="4096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fontAlgn="base">
              <a:lnSpc>
                <a:spcPct val="130000"/>
              </a:lnSpc>
              <a:spcBef>
                <a:spcPct val="0"/>
              </a:spcBef>
              <a:spcAft>
                <a:spcPct val="0"/>
              </a:spcAft>
              <a:defRPr kumimoji="1" sz="2400">
                <a:solidFill>
                  <a:schemeClr val="tx2"/>
                </a:solidFill>
                <a:latin typeface="+mj-lt"/>
                <a:ea typeface="+mj-ea"/>
                <a:cs typeface="+mj-cs"/>
              </a:defRPr>
            </a:lvl1pPr>
            <a:lvl2pPr algn="l" rtl="0" fontAlgn="base">
              <a:lnSpc>
                <a:spcPct val="130000"/>
              </a:lnSpc>
              <a:spcBef>
                <a:spcPct val="0"/>
              </a:spcBef>
              <a:spcAft>
                <a:spcPct val="0"/>
              </a:spcAft>
              <a:defRPr kumimoji="1" sz="2400">
                <a:solidFill>
                  <a:schemeClr val="tx2"/>
                </a:solidFill>
                <a:latin typeface="Times New Roman" pitchFamily="18" charset="0"/>
                <a:ea typeface="宋体" charset="-122"/>
              </a:defRPr>
            </a:lvl2pPr>
            <a:lvl3pPr algn="l" rtl="0" fontAlgn="base">
              <a:lnSpc>
                <a:spcPct val="130000"/>
              </a:lnSpc>
              <a:spcBef>
                <a:spcPct val="0"/>
              </a:spcBef>
              <a:spcAft>
                <a:spcPct val="0"/>
              </a:spcAft>
              <a:defRPr kumimoji="1" sz="2400">
                <a:solidFill>
                  <a:schemeClr val="tx2"/>
                </a:solidFill>
                <a:latin typeface="Times New Roman" pitchFamily="18" charset="0"/>
                <a:ea typeface="宋体" charset="-122"/>
              </a:defRPr>
            </a:lvl3pPr>
            <a:lvl4pPr algn="l" rtl="0" fontAlgn="base">
              <a:lnSpc>
                <a:spcPct val="130000"/>
              </a:lnSpc>
              <a:spcBef>
                <a:spcPct val="0"/>
              </a:spcBef>
              <a:spcAft>
                <a:spcPct val="0"/>
              </a:spcAft>
              <a:defRPr kumimoji="1" sz="2400">
                <a:solidFill>
                  <a:schemeClr val="tx2"/>
                </a:solidFill>
                <a:latin typeface="Times New Roman" pitchFamily="18" charset="0"/>
                <a:ea typeface="宋体" charset="-122"/>
              </a:defRPr>
            </a:lvl4pPr>
            <a:lvl5pPr algn="l" rtl="0" fontAlgn="base">
              <a:lnSpc>
                <a:spcPct val="130000"/>
              </a:lnSpc>
              <a:spcBef>
                <a:spcPct val="0"/>
              </a:spcBef>
              <a:spcAft>
                <a:spcPct val="0"/>
              </a:spcAft>
              <a:defRPr kumimoji="1" sz="2400">
                <a:solidFill>
                  <a:schemeClr val="tx2"/>
                </a:solidFill>
                <a:latin typeface="Times New Roman" pitchFamily="18" charset="0"/>
                <a:ea typeface="宋体" charset="-122"/>
              </a:defRPr>
            </a:lvl5pPr>
            <a:lvl6pPr marL="457200" algn="l" rtl="0" fontAlgn="base">
              <a:lnSpc>
                <a:spcPct val="130000"/>
              </a:lnSpc>
              <a:spcBef>
                <a:spcPct val="0"/>
              </a:spcBef>
              <a:spcAft>
                <a:spcPct val="0"/>
              </a:spcAft>
              <a:defRPr kumimoji="1" sz="2400">
                <a:solidFill>
                  <a:schemeClr val="tx2"/>
                </a:solidFill>
                <a:latin typeface="Times New Roman" pitchFamily="18" charset="0"/>
                <a:ea typeface="宋体" charset="-122"/>
              </a:defRPr>
            </a:lvl6pPr>
            <a:lvl7pPr marL="914400" algn="l" rtl="0" fontAlgn="base">
              <a:lnSpc>
                <a:spcPct val="130000"/>
              </a:lnSpc>
              <a:spcBef>
                <a:spcPct val="0"/>
              </a:spcBef>
              <a:spcAft>
                <a:spcPct val="0"/>
              </a:spcAft>
              <a:defRPr kumimoji="1" sz="2400">
                <a:solidFill>
                  <a:schemeClr val="tx2"/>
                </a:solidFill>
                <a:latin typeface="Times New Roman" pitchFamily="18" charset="0"/>
                <a:ea typeface="宋体" charset="-122"/>
              </a:defRPr>
            </a:lvl7pPr>
            <a:lvl8pPr marL="1371600" algn="l" rtl="0" fontAlgn="base">
              <a:lnSpc>
                <a:spcPct val="130000"/>
              </a:lnSpc>
              <a:spcBef>
                <a:spcPct val="0"/>
              </a:spcBef>
              <a:spcAft>
                <a:spcPct val="0"/>
              </a:spcAft>
              <a:defRPr kumimoji="1" sz="2400">
                <a:solidFill>
                  <a:schemeClr val="tx2"/>
                </a:solidFill>
                <a:latin typeface="Times New Roman" pitchFamily="18" charset="0"/>
                <a:ea typeface="宋体" charset="-122"/>
              </a:defRPr>
            </a:lvl8pPr>
            <a:lvl9pPr marL="1828800" algn="l" rtl="0" fontAlgn="base">
              <a:lnSpc>
                <a:spcPct val="130000"/>
              </a:lnSpc>
              <a:spcBef>
                <a:spcPct val="0"/>
              </a:spcBef>
              <a:spcAft>
                <a:spcPct val="0"/>
              </a:spcAft>
              <a:defRPr kumimoji="1" sz="2400">
                <a:solidFill>
                  <a:schemeClr val="tx2"/>
                </a:solidFill>
                <a:latin typeface="Times New Roman" pitchFamily="18" charset="0"/>
                <a:ea typeface="宋体" charset="-122"/>
              </a:defRPr>
            </a:lvl9pPr>
          </a:lstStyle>
          <a:p>
            <a:br>
              <a:rPr lang="en-US" altLang="zh-CN" dirty="0"/>
            </a:br>
            <a:r>
              <a:rPr lang="en-US" altLang="zh-CN" b="1" dirty="0"/>
              <a:t>1. 1. 1  </a:t>
            </a:r>
            <a:r>
              <a:rPr lang="zh-CN" altLang="en-US" b="1" dirty="0"/>
              <a:t>数字量和模拟量</a:t>
            </a:r>
          </a:p>
          <a:p>
            <a:r>
              <a:rPr lang="zh-CN" altLang="en-US" dirty="0"/>
              <a:t>　　在自然界中，存在着各种各样的物理量，这些物理量可以分为两大类：数字量和模拟量。数字量是指离散变化的物理量，模拟量则是指连续变化的物理量。处理数字信号的电路称为数字电路，处理模拟信号的电路称为模拟电路。同模拟信号相比，数字信号具有传输可靠、易于存储、抗干扰能力强、稳定性好等优点。因此，数字电路获得了越来越广泛的应用。</a:t>
            </a:r>
            <a:endParaRPr lang="zh-CN" altLang="zh-C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p:txBody>
          <a:bodyPr/>
          <a:lstStyle/>
          <a:p>
            <a:br>
              <a:rPr lang="en-US" altLang="zh-CN" dirty="0"/>
            </a:br>
            <a:r>
              <a:rPr lang="zh-CN" altLang="en-US" dirty="0"/>
              <a:t>　　</a:t>
            </a:r>
            <a:r>
              <a:rPr lang="en-US" altLang="zh-CN" dirty="0"/>
              <a:t>12 )</a:t>
            </a:r>
            <a:r>
              <a:rPr lang="zh-CN" altLang="en-US" dirty="0"/>
              <a:t>十六</a:t>
            </a:r>
            <a:r>
              <a:rPr lang="en-US" altLang="zh-CN" dirty="0"/>
              <a:t>—</a:t>
            </a:r>
            <a:r>
              <a:rPr lang="zh-CN" altLang="en-US" dirty="0"/>
              <a:t>八转换</a:t>
            </a:r>
            <a:br>
              <a:rPr lang="zh-CN" altLang="en-US" dirty="0"/>
            </a:br>
            <a:r>
              <a:rPr lang="zh-CN" altLang="en-US" dirty="0"/>
              <a:t>　　将十六进制数转换为八进制数时，先将十六进制数转换为二进制数，再将所得的二进制数转换为八进制数。</a:t>
            </a:r>
            <a:br>
              <a:rPr lang="zh-CN" altLang="en-US" dirty="0"/>
            </a:br>
            <a:r>
              <a:rPr lang="en-US" altLang="zh-CN" b="1" dirty="0"/>
              <a:t>【</a:t>
            </a:r>
            <a:r>
              <a:rPr lang="zh-CN" altLang="en-US" b="1" dirty="0"/>
              <a:t>例 </a:t>
            </a:r>
            <a:r>
              <a:rPr lang="en-US" altLang="zh-CN" b="1" dirty="0"/>
              <a:t>1.15 】 </a:t>
            </a:r>
            <a:r>
              <a:rPr lang="zh-CN" altLang="en-US" dirty="0"/>
              <a:t>将十六进制数 </a:t>
            </a:r>
            <a:r>
              <a:rPr lang="en-US" altLang="zh-CN" dirty="0"/>
              <a:t>A2B. 3F </a:t>
            </a:r>
            <a:r>
              <a:rPr lang="en-US" altLang="zh-CN" baseline="-25000" dirty="0"/>
              <a:t>H</a:t>
            </a:r>
            <a:r>
              <a:rPr lang="en-US" altLang="zh-CN" dirty="0"/>
              <a:t> </a:t>
            </a:r>
            <a:r>
              <a:rPr lang="zh-CN" altLang="en-US" dirty="0"/>
              <a:t>转换为八进制数。</a:t>
            </a:r>
            <a:br>
              <a:rPr lang="zh-CN" altLang="en-US" dirty="0"/>
            </a:br>
            <a:r>
              <a:rPr lang="zh-CN" altLang="en-US" dirty="0"/>
              <a:t>　　</a:t>
            </a:r>
            <a:r>
              <a:rPr lang="zh-CN" altLang="en-US" b="1" dirty="0"/>
              <a:t>解</a:t>
            </a:r>
            <a:r>
              <a:rPr lang="zh-CN" altLang="en-US" dirty="0"/>
              <a:t> 转换过程如下：</a:t>
            </a:r>
            <a:br>
              <a:rPr lang="en-US" altLang="zh-CN" dirty="0"/>
            </a:br>
            <a:br>
              <a:rPr lang="en-US" altLang="zh-CN" dirty="0"/>
            </a:br>
            <a:br>
              <a:rPr lang="en-US" altLang="zh-CN" dirty="0"/>
            </a:br>
            <a:br>
              <a:rPr lang="en-US" altLang="zh-CN" dirty="0"/>
            </a:br>
            <a:br>
              <a:rPr lang="en-US" altLang="zh-CN" dirty="0"/>
            </a:br>
            <a:r>
              <a:rPr lang="zh-CN" altLang="en-US" dirty="0"/>
              <a:t>因此，对应的八进制数为 </a:t>
            </a:r>
            <a:r>
              <a:rPr lang="en-US" altLang="zh-CN" dirty="0"/>
              <a:t>5053.176 </a:t>
            </a:r>
            <a:r>
              <a:rPr lang="en-US" altLang="zh-CN" baseline="-25000" dirty="0"/>
              <a:t>O</a:t>
            </a:r>
            <a:r>
              <a:rPr lang="en-US" altLang="zh-CN" dirty="0"/>
              <a:t> </a:t>
            </a:r>
            <a:r>
              <a:rPr lang="zh-CN" altLang="en-US" dirty="0"/>
              <a:t>。</a:t>
            </a:r>
            <a:endParaRPr lang="zh-CN" altLang="zh-CN" dirty="0"/>
          </a:p>
        </p:txBody>
      </p:sp>
      <p:sp>
        <p:nvSpPr>
          <p:cNvPr id="390147"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40" y="3717032"/>
            <a:ext cx="6808183" cy="136815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Grp="1" noChangeArrowheads="1"/>
          </p:cNvSpPr>
          <p:nvPr>
            <p:ph type="title"/>
          </p:nvPr>
        </p:nvSpPr>
        <p:spPr/>
        <p:txBody>
          <a:bodyPr/>
          <a:lstStyle/>
          <a:p>
            <a:br>
              <a:rPr lang="en-US" altLang="zh-CN" dirty="0"/>
            </a:br>
            <a:r>
              <a:rPr lang="zh-CN" altLang="en-US" dirty="0"/>
              <a:t>　　</a:t>
            </a:r>
            <a:r>
              <a:rPr lang="en-US" altLang="zh-CN" b="1" dirty="0"/>
              <a:t>3. </a:t>
            </a:r>
            <a:r>
              <a:rPr lang="zh-CN" altLang="en-US" b="1" dirty="0"/>
              <a:t>代码</a:t>
            </a:r>
            <a:br>
              <a:rPr lang="zh-CN" altLang="en-US" b="1" dirty="0"/>
            </a:br>
            <a:r>
              <a:rPr lang="zh-CN" altLang="en-US" b="1" dirty="0"/>
              <a:t>　　</a:t>
            </a:r>
            <a:r>
              <a:rPr lang="zh-CN" altLang="en-US" dirty="0"/>
              <a:t>在数字系统中，常用 </a:t>
            </a:r>
            <a:r>
              <a:rPr lang="en-US" altLang="zh-CN" dirty="0"/>
              <a:t>0 </a:t>
            </a:r>
            <a:r>
              <a:rPr lang="zh-CN" altLang="en-US" dirty="0"/>
              <a:t>和 </a:t>
            </a:r>
            <a:r>
              <a:rPr lang="en-US" altLang="zh-CN" dirty="0"/>
              <a:t>1 </a:t>
            </a:r>
            <a:r>
              <a:rPr lang="zh-CN" altLang="en-US" dirty="0"/>
              <a:t>的组合来表示不同的数字、符号、动作或事物，这一过程叫做编码，这些组合称为代码</a:t>
            </a:r>
            <a:r>
              <a:rPr lang="en-US" altLang="zh-CN" dirty="0"/>
              <a:t>(Code )</a:t>
            </a:r>
            <a:r>
              <a:rPr lang="zh-CN" altLang="en-US" dirty="0"/>
              <a:t>。代码可以分为数字型的和字符型的，有权的和无权的。数字型代码用来表示数字的大小，字符型代码用来表示不同的符号、动作或事物。有权代码的每一数位都定义了相应的位权，无权代码的数位没有定义相应的位权。下面介绍三种常用的代码：</a:t>
            </a:r>
            <a:r>
              <a:rPr lang="en-US" altLang="zh-CN" dirty="0"/>
              <a:t> 8421BCD </a:t>
            </a:r>
            <a:r>
              <a:rPr lang="zh-CN" altLang="en-US" dirty="0"/>
              <a:t>码、格雷</a:t>
            </a:r>
            <a:r>
              <a:rPr lang="en-US" altLang="zh-CN" dirty="0"/>
              <a:t>(Gray )</a:t>
            </a:r>
            <a:r>
              <a:rPr lang="zh-CN" altLang="en-US" dirty="0"/>
              <a:t>码和 </a:t>
            </a:r>
            <a:r>
              <a:rPr lang="en-US" altLang="zh-CN" dirty="0"/>
              <a:t>ASCII</a:t>
            </a:r>
            <a:br>
              <a:rPr lang="en-US" altLang="zh-CN" dirty="0"/>
            </a:br>
            <a:r>
              <a:rPr lang="zh-CN" altLang="en-US" dirty="0"/>
              <a:t>码。</a:t>
            </a:r>
            <a:endParaRPr lang="zh-CN" altLang="zh-CN" dirty="0"/>
          </a:p>
        </p:txBody>
      </p:sp>
      <p:sp>
        <p:nvSpPr>
          <p:cNvPr id="391171" name="Rectangle 3"/>
          <p:cNvSpPr>
            <a:spLocks noGrp="1" noChangeArrowheads="1"/>
          </p:cNvSpPr>
          <p:nvPr>
            <p:ph type="body" idx="1"/>
          </p:nvPr>
        </p:nvSpPr>
        <p:spPr/>
        <p:txBody>
          <a:bodyPr/>
          <a:lstStyle/>
          <a:p>
            <a:endParaRPr lang="zh-CN" altLang="zh-C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p:txBody>
          <a:bodyPr/>
          <a:lstStyle/>
          <a:p>
            <a:br>
              <a:rPr lang="en-US" altLang="zh-CN" dirty="0"/>
            </a:br>
            <a:r>
              <a:rPr lang="zh-CN" altLang="en-US" dirty="0"/>
              <a:t>　　</a:t>
            </a:r>
            <a:r>
              <a:rPr lang="en-US" altLang="zh-CN" dirty="0"/>
              <a:t>1 ) 8421BCD </a:t>
            </a:r>
            <a:r>
              <a:rPr lang="zh-CN" altLang="en-US" dirty="0"/>
              <a:t>码</a:t>
            </a:r>
            <a:br>
              <a:rPr lang="zh-CN" altLang="en-US" dirty="0"/>
            </a:br>
            <a:r>
              <a:rPr lang="zh-CN" altLang="en-US" dirty="0"/>
              <a:t>　　</a:t>
            </a:r>
            <a:r>
              <a:rPr lang="en-US" altLang="zh-CN" dirty="0"/>
              <a:t>BCD ( </a:t>
            </a:r>
            <a:r>
              <a:rPr lang="en-US" altLang="zh-CN" dirty="0" err="1"/>
              <a:t>BinaryCodedDecimal</a:t>
            </a:r>
            <a:r>
              <a:rPr lang="en-US" altLang="zh-CN" dirty="0"/>
              <a:t> )</a:t>
            </a:r>
            <a:r>
              <a:rPr lang="zh-CN" altLang="en-US" dirty="0"/>
              <a:t>码即二</a:t>
            </a:r>
            <a:r>
              <a:rPr lang="en-US" altLang="zh-CN" dirty="0"/>
              <a:t>—</a:t>
            </a:r>
            <a:r>
              <a:rPr lang="zh-CN" altLang="en-US" dirty="0"/>
              <a:t>十进制代码，用四位二进制代码表示一位十进制数码。 </a:t>
            </a:r>
            <a:r>
              <a:rPr lang="en-US" altLang="zh-CN" dirty="0"/>
              <a:t>8421BCD </a:t>
            </a:r>
            <a:r>
              <a:rPr lang="zh-CN" altLang="en-US" dirty="0"/>
              <a:t>码是一种最常用的 </a:t>
            </a:r>
            <a:r>
              <a:rPr lang="en-US" altLang="zh-CN" dirty="0"/>
              <a:t>BCD </a:t>
            </a:r>
            <a:r>
              <a:rPr lang="zh-CN" altLang="en-US" dirty="0"/>
              <a:t>码，它是一种有权码，四位的权值自左至右依次为 </a:t>
            </a:r>
            <a:r>
              <a:rPr lang="en-US" altLang="zh-CN" dirty="0"/>
              <a:t>8 </a:t>
            </a:r>
            <a:r>
              <a:rPr lang="zh-CN" altLang="en-US" dirty="0"/>
              <a:t>、 </a:t>
            </a:r>
            <a:r>
              <a:rPr lang="en-US" altLang="zh-CN" dirty="0"/>
              <a:t>4 </a:t>
            </a:r>
            <a:r>
              <a:rPr lang="zh-CN" altLang="en-US" dirty="0"/>
              <a:t>、 </a:t>
            </a:r>
            <a:r>
              <a:rPr lang="en-US" altLang="zh-CN" dirty="0"/>
              <a:t>2 </a:t>
            </a:r>
            <a:r>
              <a:rPr lang="zh-CN" altLang="en-US" dirty="0"/>
              <a:t>、 </a:t>
            </a:r>
            <a:r>
              <a:rPr lang="en-US" altLang="zh-CN" dirty="0"/>
              <a:t>1 </a:t>
            </a:r>
            <a:r>
              <a:rPr lang="zh-CN" altLang="en-US" dirty="0"/>
              <a:t>。 </a:t>
            </a:r>
            <a:r>
              <a:rPr lang="en-US" altLang="zh-CN" dirty="0"/>
              <a:t>8421BCD </a:t>
            </a:r>
            <a:r>
              <a:rPr lang="zh-CN" altLang="en-US" dirty="0"/>
              <a:t>码如表 </a:t>
            </a:r>
            <a:r>
              <a:rPr lang="en-US" altLang="zh-CN" dirty="0"/>
              <a:t>1</a:t>
            </a:r>
            <a:r>
              <a:rPr lang="zh-CN" altLang="en-US" dirty="0"/>
              <a:t>－</a:t>
            </a:r>
            <a:r>
              <a:rPr lang="en-US" altLang="zh-CN" dirty="0"/>
              <a:t>1 </a:t>
            </a:r>
            <a:r>
              <a:rPr lang="zh-CN" altLang="en-US" dirty="0"/>
              <a:t>所示。</a:t>
            </a:r>
            <a:endParaRPr lang="zh-CN" altLang="zh-CN" dirty="0"/>
          </a:p>
        </p:txBody>
      </p:sp>
      <p:sp>
        <p:nvSpPr>
          <p:cNvPr id="392195"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014" y="3429000"/>
            <a:ext cx="7582959" cy="2200582"/>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lstStyle/>
          <a:p>
            <a:br>
              <a:rPr lang="en-US" altLang="zh-CN" dirty="0"/>
            </a:br>
            <a:r>
              <a:rPr lang="zh-CN" altLang="en-US" dirty="0"/>
              <a:t>　　</a:t>
            </a:r>
            <a:r>
              <a:rPr lang="en-US" altLang="zh-CN" dirty="0"/>
              <a:t>2 )</a:t>
            </a:r>
            <a:r>
              <a:rPr lang="zh-CN" altLang="en-US" dirty="0"/>
              <a:t>格雷</a:t>
            </a:r>
            <a:r>
              <a:rPr lang="en-US" altLang="zh-CN" dirty="0"/>
              <a:t>( Gray )</a:t>
            </a:r>
            <a:r>
              <a:rPr lang="zh-CN" altLang="en-US" dirty="0"/>
              <a:t>码</a:t>
            </a:r>
            <a:br>
              <a:rPr lang="zh-CN" altLang="en-US" dirty="0"/>
            </a:br>
            <a:r>
              <a:rPr lang="zh-CN" altLang="en-US" dirty="0"/>
              <a:t>　　格雷码是一种无权循环码，它的特点是：相邻的两个码之间只有一位不同。表 </a:t>
            </a:r>
            <a:r>
              <a:rPr lang="en-US" altLang="zh-CN" dirty="0"/>
              <a:t>1</a:t>
            </a:r>
            <a:r>
              <a:rPr lang="zh-CN" altLang="en-US" dirty="0"/>
              <a:t>－</a:t>
            </a:r>
            <a:r>
              <a:rPr lang="en-US" altLang="zh-CN" dirty="0"/>
              <a:t>2 </a:t>
            </a:r>
            <a:r>
              <a:rPr lang="zh-CN" altLang="en-US" dirty="0"/>
              <a:t>列出了十进制数 </a:t>
            </a:r>
            <a:r>
              <a:rPr lang="en-US" altLang="zh-CN" dirty="0"/>
              <a:t>0~15 </a:t>
            </a:r>
            <a:r>
              <a:rPr lang="zh-CN" altLang="en-US" dirty="0"/>
              <a:t>的四位格雷码。</a:t>
            </a:r>
            <a:endParaRPr lang="zh-CN" altLang="zh-CN" dirty="0"/>
          </a:p>
        </p:txBody>
      </p:sp>
      <p:sp>
        <p:nvSpPr>
          <p:cNvPr id="393219"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2924944"/>
            <a:ext cx="7563906" cy="2943636"/>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p:txBody>
          <a:bodyPr/>
          <a:lstStyle/>
          <a:p>
            <a:br>
              <a:rPr lang="en-US" altLang="zh-CN" dirty="0"/>
            </a:br>
            <a:r>
              <a:rPr lang="zh-CN" altLang="en-US" dirty="0"/>
              <a:t>　　</a:t>
            </a:r>
            <a:r>
              <a:rPr lang="en-US" altLang="zh-CN" dirty="0"/>
              <a:t>3 ) ASCII </a:t>
            </a:r>
            <a:r>
              <a:rPr lang="zh-CN" altLang="en-US" dirty="0"/>
              <a:t>码</a:t>
            </a:r>
            <a:br>
              <a:rPr lang="zh-CN" altLang="en-US" dirty="0"/>
            </a:br>
            <a:r>
              <a:rPr lang="zh-CN" altLang="en-US" dirty="0"/>
              <a:t>　　</a:t>
            </a:r>
            <a:r>
              <a:rPr lang="en-US" altLang="zh-CN" dirty="0"/>
              <a:t>ASCII </a:t>
            </a:r>
            <a:r>
              <a:rPr lang="zh-CN" altLang="en-US" dirty="0"/>
              <a:t>码，</a:t>
            </a:r>
            <a:r>
              <a:rPr lang="en-US" altLang="zh-CN" dirty="0"/>
              <a:t> </a:t>
            </a:r>
            <a:r>
              <a:rPr lang="zh-CN" altLang="en-US" dirty="0"/>
              <a:t>即 美 国 信 息 交 换 标 准 码 </a:t>
            </a:r>
            <a:r>
              <a:rPr lang="en-US" altLang="zh-CN" dirty="0"/>
              <a:t>( American Standard </a:t>
            </a:r>
            <a:r>
              <a:rPr lang="en-US" altLang="zh-CN" dirty="0" err="1"/>
              <a:t>CodeforInformationInterchange</a:t>
            </a:r>
            <a:r>
              <a:rPr lang="en-US" altLang="zh-CN" dirty="0"/>
              <a:t> )</a:t>
            </a:r>
            <a:r>
              <a:rPr lang="zh-CN" altLang="en-US" dirty="0"/>
              <a:t>，是目前国际上广泛采用的一种字符码。 </a:t>
            </a:r>
            <a:r>
              <a:rPr lang="en-US" altLang="zh-CN" dirty="0"/>
              <a:t>ASCII </a:t>
            </a:r>
            <a:r>
              <a:rPr lang="zh-CN" altLang="en-US" dirty="0"/>
              <a:t>码用七位二进制代码来表示</a:t>
            </a:r>
            <a:br>
              <a:rPr lang="zh-CN" altLang="en-US" dirty="0"/>
            </a:br>
            <a:r>
              <a:rPr lang="en-US" altLang="zh-CN" dirty="0"/>
              <a:t>128 </a:t>
            </a:r>
            <a:r>
              <a:rPr lang="zh-CN" altLang="en-US" dirty="0"/>
              <a:t>个不同的字符和符号，如表 </a:t>
            </a:r>
            <a:r>
              <a:rPr lang="en-US" altLang="zh-CN" dirty="0"/>
              <a:t>1</a:t>
            </a:r>
            <a:r>
              <a:rPr lang="zh-CN" altLang="en-US" dirty="0"/>
              <a:t>－</a:t>
            </a:r>
            <a:r>
              <a:rPr lang="en-US" altLang="zh-CN" dirty="0"/>
              <a:t>3 </a:t>
            </a:r>
            <a:r>
              <a:rPr lang="zh-CN" altLang="en-US" dirty="0"/>
              <a:t>所示。</a:t>
            </a:r>
            <a:endParaRPr lang="zh-CN" altLang="zh-CN" dirty="0"/>
          </a:p>
        </p:txBody>
      </p:sp>
      <p:sp>
        <p:nvSpPr>
          <p:cNvPr id="394243" name="Rectangle 3"/>
          <p:cNvSpPr>
            <a:spLocks noGrp="1" noChangeArrowheads="1"/>
          </p:cNvSpPr>
          <p:nvPr>
            <p:ph type="body" idx="1"/>
          </p:nvPr>
        </p:nvSpPr>
        <p:spPr/>
        <p:txBody>
          <a:bodyPr/>
          <a:lstStyle/>
          <a:p>
            <a:endParaRPr lang="zh-CN" altLang="zh-C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ChangeArrowheads="1"/>
          </p:cNvSpPr>
          <p:nvPr>
            <p:ph type="title"/>
          </p:nvPr>
        </p:nvSpPr>
        <p:spPr/>
        <p:txBody>
          <a:bodyPr/>
          <a:lstStyle/>
          <a:p>
            <a:endParaRPr lang="zh-CN" altLang="zh-CN"/>
          </a:p>
        </p:txBody>
      </p:sp>
      <p:sp>
        <p:nvSpPr>
          <p:cNvPr id="395267"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072" y="692696"/>
            <a:ext cx="8811855" cy="4667902"/>
          </a:xfrm>
          <a:prstGeom prst="rect">
            <a:avLst/>
          </a:prstGeom>
        </p:spPr>
      </p:pic>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219" y="5180519"/>
            <a:ext cx="8764224" cy="60968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a:lstStyle/>
          <a:p>
            <a:endParaRPr lang="zh-CN" altLang="zh-CN"/>
          </a:p>
        </p:txBody>
      </p:sp>
      <p:sp>
        <p:nvSpPr>
          <p:cNvPr id="396291"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139" y="692696"/>
            <a:ext cx="8028384" cy="5380016"/>
          </a:xfrm>
          <a:prstGeom prst="rect">
            <a:avLst/>
          </a:prstGeom>
        </p:spPr>
      </p:pic>
      <p:pic>
        <p:nvPicPr>
          <p:cNvPr id="5" name="Picture 2" descr="H:\出版社\模板\课件素材\GIF动画插件1\GIF020.GIF">
            <a:hlinkClick r:id="rId3" action="ppaction://hlinksldjump"/>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416409" y="6261014"/>
            <a:ext cx="749904" cy="5892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ChangeArrowheads="1"/>
          </p:cNvSpPr>
          <p:nvPr>
            <p:ph type="title"/>
          </p:nvPr>
        </p:nvSpPr>
        <p:spPr>
          <a:xfrm>
            <a:off x="571500" y="533400"/>
            <a:ext cx="8115300" cy="1095400"/>
          </a:xfrm>
        </p:spPr>
        <p:txBody>
          <a:bodyPr/>
          <a:lstStyle/>
          <a:p>
            <a:pPr algn="ctr"/>
            <a:br>
              <a:rPr lang="en-US" altLang="zh-CN" sz="2600" b="1" dirty="0"/>
            </a:br>
            <a:r>
              <a:rPr lang="zh-CN" altLang="en-US" sz="2600" b="1" dirty="0"/>
              <a:t>　　</a:t>
            </a:r>
            <a:r>
              <a:rPr lang="en-US" altLang="zh-CN" sz="2600" b="1" dirty="0"/>
              <a:t>1. 2  </a:t>
            </a:r>
            <a:r>
              <a:rPr lang="zh-CN" altLang="en-US" sz="2600" b="1" dirty="0"/>
              <a:t>逻辑代数的基本运算和门电路</a:t>
            </a:r>
            <a:endParaRPr lang="zh-CN" altLang="zh-CN" sz="2600" b="1" dirty="0"/>
          </a:p>
        </p:txBody>
      </p:sp>
      <p:sp>
        <p:nvSpPr>
          <p:cNvPr id="397315" name="Rectangle 3"/>
          <p:cNvSpPr>
            <a:spLocks noGrp="1" noChangeArrowheads="1"/>
          </p:cNvSpPr>
          <p:nvPr>
            <p:ph type="body" idx="1"/>
          </p:nvPr>
        </p:nvSpPr>
        <p:spPr/>
        <p:txBody>
          <a:bodyPr/>
          <a:lstStyle/>
          <a:p>
            <a:endParaRPr lang="zh-CN" altLang="zh-CN"/>
          </a:p>
        </p:txBody>
      </p:sp>
      <p:sp>
        <p:nvSpPr>
          <p:cNvPr id="4" name="Rectangle 2"/>
          <p:cNvSpPr txBox="1">
            <a:spLocks noChangeArrowheads="1"/>
          </p:cNvSpPr>
          <p:nvPr/>
        </p:nvSpPr>
        <p:spPr bwMode="auto">
          <a:xfrm>
            <a:off x="706185" y="1781200"/>
            <a:ext cx="8115300" cy="4312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fontAlgn="base">
              <a:lnSpc>
                <a:spcPct val="130000"/>
              </a:lnSpc>
              <a:spcBef>
                <a:spcPct val="0"/>
              </a:spcBef>
              <a:spcAft>
                <a:spcPct val="0"/>
              </a:spcAft>
              <a:defRPr kumimoji="1" sz="2400">
                <a:solidFill>
                  <a:schemeClr val="tx2"/>
                </a:solidFill>
                <a:latin typeface="+mj-lt"/>
                <a:ea typeface="+mj-ea"/>
                <a:cs typeface="+mj-cs"/>
              </a:defRPr>
            </a:lvl1pPr>
            <a:lvl2pPr algn="l" rtl="0" fontAlgn="base">
              <a:lnSpc>
                <a:spcPct val="130000"/>
              </a:lnSpc>
              <a:spcBef>
                <a:spcPct val="0"/>
              </a:spcBef>
              <a:spcAft>
                <a:spcPct val="0"/>
              </a:spcAft>
              <a:defRPr kumimoji="1" sz="2400">
                <a:solidFill>
                  <a:schemeClr val="tx2"/>
                </a:solidFill>
                <a:latin typeface="Times New Roman" pitchFamily="18" charset="0"/>
                <a:ea typeface="宋体" charset="-122"/>
              </a:defRPr>
            </a:lvl2pPr>
            <a:lvl3pPr algn="l" rtl="0" fontAlgn="base">
              <a:lnSpc>
                <a:spcPct val="130000"/>
              </a:lnSpc>
              <a:spcBef>
                <a:spcPct val="0"/>
              </a:spcBef>
              <a:spcAft>
                <a:spcPct val="0"/>
              </a:spcAft>
              <a:defRPr kumimoji="1" sz="2400">
                <a:solidFill>
                  <a:schemeClr val="tx2"/>
                </a:solidFill>
                <a:latin typeface="Times New Roman" pitchFamily="18" charset="0"/>
                <a:ea typeface="宋体" charset="-122"/>
              </a:defRPr>
            </a:lvl3pPr>
            <a:lvl4pPr algn="l" rtl="0" fontAlgn="base">
              <a:lnSpc>
                <a:spcPct val="130000"/>
              </a:lnSpc>
              <a:spcBef>
                <a:spcPct val="0"/>
              </a:spcBef>
              <a:spcAft>
                <a:spcPct val="0"/>
              </a:spcAft>
              <a:defRPr kumimoji="1" sz="2400">
                <a:solidFill>
                  <a:schemeClr val="tx2"/>
                </a:solidFill>
                <a:latin typeface="Times New Roman" pitchFamily="18" charset="0"/>
                <a:ea typeface="宋体" charset="-122"/>
              </a:defRPr>
            </a:lvl4pPr>
            <a:lvl5pPr algn="l" rtl="0" fontAlgn="base">
              <a:lnSpc>
                <a:spcPct val="130000"/>
              </a:lnSpc>
              <a:spcBef>
                <a:spcPct val="0"/>
              </a:spcBef>
              <a:spcAft>
                <a:spcPct val="0"/>
              </a:spcAft>
              <a:defRPr kumimoji="1" sz="2400">
                <a:solidFill>
                  <a:schemeClr val="tx2"/>
                </a:solidFill>
                <a:latin typeface="Times New Roman" pitchFamily="18" charset="0"/>
                <a:ea typeface="宋体" charset="-122"/>
              </a:defRPr>
            </a:lvl5pPr>
            <a:lvl6pPr marL="457200" algn="l" rtl="0" fontAlgn="base">
              <a:lnSpc>
                <a:spcPct val="130000"/>
              </a:lnSpc>
              <a:spcBef>
                <a:spcPct val="0"/>
              </a:spcBef>
              <a:spcAft>
                <a:spcPct val="0"/>
              </a:spcAft>
              <a:defRPr kumimoji="1" sz="2400">
                <a:solidFill>
                  <a:schemeClr val="tx2"/>
                </a:solidFill>
                <a:latin typeface="Times New Roman" pitchFamily="18" charset="0"/>
                <a:ea typeface="宋体" charset="-122"/>
              </a:defRPr>
            </a:lvl6pPr>
            <a:lvl7pPr marL="914400" algn="l" rtl="0" fontAlgn="base">
              <a:lnSpc>
                <a:spcPct val="130000"/>
              </a:lnSpc>
              <a:spcBef>
                <a:spcPct val="0"/>
              </a:spcBef>
              <a:spcAft>
                <a:spcPct val="0"/>
              </a:spcAft>
              <a:defRPr kumimoji="1" sz="2400">
                <a:solidFill>
                  <a:schemeClr val="tx2"/>
                </a:solidFill>
                <a:latin typeface="Times New Roman" pitchFamily="18" charset="0"/>
                <a:ea typeface="宋体" charset="-122"/>
              </a:defRPr>
            </a:lvl7pPr>
            <a:lvl8pPr marL="1371600" algn="l" rtl="0" fontAlgn="base">
              <a:lnSpc>
                <a:spcPct val="130000"/>
              </a:lnSpc>
              <a:spcBef>
                <a:spcPct val="0"/>
              </a:spcBef>
              <a:spcAft>
                <a:spcPct val="0"/>
              </a:spcAft>
              <a:defRPr kumimoji="1" sz="2400">
                <a:solidFill>
                  <a:schemeClr val="tx2"/>
                </a:solidFill>
                <a:latin typeface="Times New Roman" pitchFamily="18" charset="0"/>
                <a:ea typeface="宋体" charset="-122"/>
              </a:defRPr>
            </a:lvl8pPr>
            <a:lvl9pPr marL="1828800" algn="l" rtl="0" fontAlgn="base">
              <a:lnSpc>
                <a:spcPct val="130000"/>
              </a:lnSpc>
              <a:spcBef>
                <a:spcPct val="0"/>
              </a:spcBef>
              <a:spcAft>
                <a:spcPct val="0"/>
              </a:spcAft>
              <a:defRPr kumimoji="1" sz="2400">
                <a:solidFill>
                  <a:schemeClr val="tx2"/>
                </a:solidFill>
                <a:latin typeface="Times New Roman" pitchFamily="18" charset="0"/>
                <a:ea typeface="宋体" charset="-122"/>
              </a:defRPr>
            </a:lvl9pPr>
          </a:lstStyle>
          <a:p>
            <a:br>
              <a:rPr lang="en-US" altLang="zh-CN" dirty="0"/>
            </a:br>
            <a:r>
              <a:rPr lang="zh-CN" altLang="en-US" dirty="0"/>
              <a:t>　　逻辑代数</a:t>
            </a:r>
            <a:r>
              <a:rPr lang="en-US" altLang="zh-CN" dirty="0"/>
              <a:t>(</a:t>
            </a:r>
            <a:r>
              <a:rPr lang="en-US" altLang="zh-CN" dirty="0" err="1"/>
              <a:t>LogicAlgebra</a:t>
            </a:r>
            <a:r>
              <a:rPr lang="en-US" altLang="zh-CN" dirty="0"/>
              <a:t> )</a:t>
            </a:r>
            <a:r>
              <a:rPr lang="zh-CN" altLang="en-US" dirty="0"/>
              <a:t>是由英国数学家乔治</a:t>
            </a:r>
            <a:r>
              <a:rPr lang="en-US" altLang="zh-CN" dirty="0"/>
              <a:t>·</a:t>
            </a:r>
            <a:r>
              <a:rPr lang="zh-CN" altLang="en-US" dirty="0"/>
              <a:t>布尔</a:t>
            </a:r>
            <a:r>
              <a:rPr lang="en-US" altLang="zh-CN" dirty="0"/>
              <a:t>( </a:t>
            </a:r>
            <a:r>
              <a:rPr lang="en-US" altLang="zh-CN" dirty="0" err="1"/>
              <a:t>GeorgeBoole</a:t>
            </a:r>
            <a:r>
              <a:rPr lang="en-US" altLang="zh-CN" dirty="0"/>
              <a:t> )</a:t>
            </a:r>
            <a:r>
              <a:rPr lang="zh-CN" altLang="en-US" dirty="0"/>
              <a:t>于 </a:t>
            </a:r>
            <a:r>
              <a:rPr lang="en-US" altLang="zh-CN" dirty="0"/>
              <a:t>1849 </a:t>
            </a:r>
            <a:r>
              <a:rPr lang="zh-CN" altLang="en-US" dirty="0"/>
              <a:t>年首先提出的，因此也称为布尔代数</a:t>
            </a:r>
            <a:r>
              <a:rPr lang="en-US" altLang="zh-CN" dirty="0"/>
              <a:t>(</a:t>
            </a:r>
            <a:r>
              <a:rPr lang="en-US" altLang="zh-CN" dirty="0" err="1"/>
              <a:t>BooleanAlgebra</a:t>
            </a:r>
            <a:r>
              <a:rPr lang="en-US" altLang="zh-CN" dirty="0"/>
              <a:t> )</a:t>
            </a:r>
            <a:r>
              <a:rPr lang="zh-CN" altLang="en-US" dirty="0"/>
              <a:t>。逻辑代数研究逻辑变量间的相互关系，</a:t>
            </a:r>
            <a:endParaRPr lang="en-US" altLang="zh-CN" dirty="0"/>
          </a:p>
          <a:p>
            <a:r>
              <a:rPr lang="zh-CN" altLang="en-US" dirty="0"/>
              <a:t>是分析和设计逻辑电路不可缺少的数学工具。所谓逻辑变量，是指只有两种取值的变量：真或假、高或低、 </a:t>
            </a:r>
            <a:r>
              <a:rPr lang="en-US" altLang="zh-CN" dirty="0"/>
              <a:t>1 </a:t>
            </a:r>
            <a:r>
              <a:rPr lang="zh-CN" altLang="en-US" dirty="0"/>
              <a:t>或 </a:t>
            </a:r>
            <a:r>
              <a:rPr lang="en-US" altLang="zh-CN" dirty="0"/>
              <a:t>0</a:t>
            </a:r>
            <a:r>
              <a:rPr lang="zh-CN" altLang="en-US" dirty="0"/>
              <a:t>。</a:t>
            </a:r>
            <a:endParaRPr lang="zh-CN" altLang="zh-CN"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p:txBody>
          <a:bodyPr/>
          <a:lstStyle/>
          <a:p>
            <a:br>
              <a:rPr lang="en-US" altLang="zh-CN" dirty="0"/>
            </a:br>
            <a:r>
              <a:rPr lang="en-US" altLang="zh-CN" b="1" dirty="0"/>
              <a:t>1. 2. 1  </a:t>
            </a:r>
            <a:r>
              <a:rPr lang="zh-CN" altLang="en-US" b="1" dirty="0"/>
              <a:t>逻辑代数的基本运算</a:t>
            </a:r>
            <a:br>
              <a:rPr lang="zh-CN" altLang="en-US" b="1" dirty="0"/>
            </a:br>
            <a:r>
              <a:rPr lang="zh-CN" altLang="en-US" b="1" dirty="0"/>
              <a:t>　　</a:t>
            </a:r>
            <a:r>
              <a:rPr lang="zh-CN" altLang="en-US" dirty="0"/>
              <a:t>逻辑变量之间的关系多种多样，有简单的也有复杂的，最基本的逻辑关系有：逻辑与、逻辑或和逻辑非三种。</a:t>
            </a:r>
            <a:br>
              <a:rPr lang="zh-CN" altLang="en-US" dirty="0"/>
            </a:br>
            <a:r>
              <a:rPr lang="zh-CN" altLang="en-US" dirty="0"/>
              <a:t>　　</a:t>
            </a:r>
            <a:r>
              <a:rPr lang="en-US" altLang="zh-CN" b="1" dirty="0"/>
              <a:t>1. </a:t>
            </a:r>
            <a:r>
              <a:rPr lang="zh-CN" altLang="en-US" b="1" dirty="0"/>
              <a:t>逻辑与</a:t>
            </a:r>
            <a:br>
              <a:rPr lang="zh-CN" altLang="en-US" b="1" dirty="0"/>
            </a:br>
            <a:r>
              <a:rPr lang="zh-CN" altLang="en-US" b="1" dirty="0"/>
              <a:t>　　</a:t>
            </a:r>
            <a:r>
              <a:rPr lang="zh-CN" altLang="en-US" dirty="0"/>
              <a:t>只有当决定某事件的全部条件同时具备时，该事件才发生，这样的逻辑关系称为逻辑与，或称逻辑相乘。</a:t>
            </a:r>
            <a:endParaRPr lang="zh-CN" altLang="zh-CN" dirty="0"/>
          </a:p>
        </p:txBody>
      </p:sp>
      <p:sp>
        <p:nvSpPr>
          <p:cNvPr id="398339" name="Rectangle 3"/>
          <p:cNvSpPr>
            <a:spLocks noGrp="1" noChangeArrowheads="1"/>
          </p:cNvSpPr>
          <p:nvPr>
            <p:ph type="body" idx="1"/>
          </p:nvPr>
        </p:nvSpPr>
        <p:spPr/>
        <p:txBody>
          <a:bodyPr/>
          <a:lstStyle/>
          <a:p>
            <a:endParaRPr lang="zh-CN" altLang="zh-CN"/>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Grp="1" noChangeArrowheads="1"/>
          </p:cNvSpPr>
          <p:nvPr>
            <p:ph type="title"/>
          </p:nvPr>
        </p:nvSpPr>
        <p:spPr/>
        <p:txBody>
          <a:bodyPr/>
          <a:lstStyle/>
          <a:p>
            <a:r>
              <a:rPr lang="zh-CN" altLang="en-US" dirty="0"/>
              <a:t>　　</a:t>
            </a:r>
            <a:br>
              <a:rPr lang="en-US" altLang="zh-CN" dirty="0"/>
            </a:br>
            <a:r>
              <a:rPr lang="zh-CN" altLang="en-US" dirty="0"/>
              <a:t>　　在图 </a:t>
            </a:r>
            <a:r>
              <a:rPr lang="en-US" altLang="zh-CN" dirty="0"/>
              <a:t>1</a:t>
            </a:r>
            <a:r>
              <a:rPr lang="zh-CN" altLang="en-US" dirty="0"/>
              <a:t>－</a:t>
            </a:r>
            <a:r>
              <a:rPr lang="en-US" altLang="zh-CN" dirty="0"/>
              <a:t>1 </a:t>
            </a:r>
            <a:r>
              <a:rPr lang="zh-CN" altLang="en-US" dirty="0"/>
              <a:t>电路中，只有当开关</a:t>
            </a:r>
            <a:r>
              <a:rPr lang="zh-CN" altLang="en-US" i="1" dirty="0"/>
              <a:t> </a:t>
            </a:r>
            <a:r>
              <a:rPr lang="en-US" altLang="zh-CN" i="1" dirty="0"/>
              <a:t>S</a:t>
            </a:r>
            <a:r>
              <a:rPr lang="en-US" altLang="zh-CN" i="1" baseline="-25000" dirty="0"/>
              <a:t>1 </a:t>
            </a:r>
            <a:r>
              <a:rPr lang="zh-CN" altLang="en-US" dirty="0"/>
              <a:t>和 </a:t>
            </a:r>
            <a:r>
              <a:rPr lang="en-US" altLang="zh-CN" i="1" dirty="0"/>
              <a:t>S </a:t>
            </a:r>
            <a:r>
              <a:rPr lang="en-US" altLang="zh-CN" i="1" baseline="-25000" dirty="0"/>
              <a:t>2</a:t>
            </a:r>
            <a:r>
              <a:rPr lang="en-US" altLang="zh-CN" i="1" dirty="0"/>
              <a:t> </a:t>
            </a:r>
            <a:r>
              <a:rPr lang="zh-CN" altLang="en-US" dirty="0"/>
              <a:t>同时接通时，电灯 </a:t>
            </a:r>
            <a:r>
              <a:rPr lang="en-US" altLang="zh-CN" i="1" dirty="0"/>
              <a:t>F</a:t>
            </a:r>
            <a:r>
              <a:rPr lang="en-US" altLang="zh-CN" dirty="0"/>
              <a:t> </a:t>
            </a:r>
            <a:r>
              <a:rPr lang="zh-CN" altLang="en-US" dirty="0"/>
              <a:t>才会亮。若以 </a:t>
            </a:r>
            <a:r>
              <a:rPr lang="en-US" altLang="zh-CN" i="1" dirty="0"/>
              <a:t>S</a:t>
            </a:r>
            <a:r>
              <a:rPr lang="en-US" altLang="zh-CN" i="1" baseline="-25000" dirty="0"/>
              <a:t>1 </a:t>
            </a:r>
            <a:r>
              <a:rPr lang="zh-CN" altLang="en-US" dirty="0"/>
              <a:t>、</a:t>
            </a:r>
            <a:r>
              <a:rPr lang="en-US" altLang="zh-CN" i="1" dirty="0"/>
              <a:t> S </a:t>
            </a:r>
            <a:r>
              <a:rPr lang="en-US" altLang="zh-CN" i="1" baseline="-25000" dirty="0"/>
              <a:t>2</a:t>
            </a:r>
            <a:r>
              <a:rPr lang="zh-CN" altLang="en-US" dirty="0"/>
              <a:t>表示两个开关的状态，以 </a:t>
            </a:r>
            <a:r>
              <a:rPr lang="en-US" altLang="zh-CN" i="1" dirty="0"/>
              <a:t>F</a:t>
            </a:r>
            <a:r>
              <a:rPr lang="en-US" altLang="zh-CN" dirty="0"/>
              <a:t> </a:t>
            </a:r>
            <a:r>
              <a:rPr lang="zh-CN" altLang="en-US" dirty="0"/>
              <a:t>表示电灯的状态，用 </a:t>
            </a:r>
            <a:r>
              <a:rPr lang="en-US" altLang="zh-CN" dirty="0"/>
              <a:t>1 </a:t>
            </a:r>
            <a:r>
              <a:rPr lang="zh-CN" altLang="en-US" dirty="0"/>
              <a:t>表示开关接通和电灯亮，用 </a:t>
            </a:r>
            <a:r>
              <a:rPr lang="en-US" altLang="zh-CN" dirty="0"/>
              <a:t>0 </a:t>
            </a:r>
            <a:r>
              <a:rPr lang="zh-CN" altLang="en-US" dirty="0"/>
              <a:t>表示开关断开和电灯灭，则只有当 </a:t>
            </a:r>
            <a:r>
              <a:rPr lang="en-US" altLang="zh-CN" i="1" dirty="0"/>
              <a:t>S</a:t>
            </a:r>
            <a:r>
              <a:rPr lang="en-US" altLang="zh-CN" i="1" baseline="-25000" dirty="0"/>
              <a:t>1</a:t>
            </a:r>
            <a:r>
              <a:rPr lang="en-US" altLang="zh-CN" dirty="0"/>
              <a:t> </a:t>
            </a:r>
            <a:r>
              <a:rPr lang="zh-CN" altLang="en-US" dirty="0"/>
              <a:t>和 </a:t>
            </a:r>
            <a:r>
              <a:rPr lang="en-US" altLang="zh-CN" i="1" dirty="0"/>
              <a:t>S </a:t>
            </a:r>
            <a:r>
              <a:rPr lang="en-US" altLang="zh-CN" i="1" baseline="-25000" dirty="0"/>
              <a:t>2</a:t>
            </a:r>
            <a:r>
              <a:rPr lang="zh-CN" altLang="en-US" dirty="0"/>
              <a:t>同时为 </a:t>
            </a:r>
            <a:r>
              <a:rPr lang="en-US" altLang="zh-CN" dirty="0"/>
              <a:t>1 </a:t>
            </a:r>
            <a:r>
              <a:rPr lang="zh-CN" altLang="en-US" dirty="0"/>
              <a:t>时，</a:t>
            </a:r>
            <a:r>
              <a:rPr lang="en-US" altLang="zh-CN" dirty="0"/>
              <a:t> </a:t>
            </a:r>
            <a:r>
              <a:rPr lang="en-US" altLang="zh-CN" i="1" dirty="0"/>
              <a:t>F</a:t>
            </a:r>
            <a:r>
              <a:rPr lang="en-US" altLang="zh-CN" dirty="0"/>
              <a:t> </a:t>
            </a:r>
            <a:r>
              <a:rPr lang="zh-CN" altLang="en-US" dirty="0"/>
              <a:t>才为 </a:t>
            </a:r>
            <a:r>
              <a:rPr lang="en-US" altLang="zh-CN" dirty="0"/>
              <a:t>1 </a:t>
            </a:r>
            <a:r>
              <a:rPr lang="zh-CN" altLang="en-US" dirty="0"/>
              <a:t>，</a:t>
            </a:r>
            <a:r>
              <a:rPr lang="en-US" altLang="zh-CN" dirty="0"/>
              <a:t> </a:t>
            </a:r>
            <a:r>
              <a:rPr lang="en-US" altLang="zh-CN" i="1" dirty="0"/>
              <a:t>F</a:t>
            </a:r>
            <a:r>
              <a:rPr lang="en-US" altLang="zh-CN" dirty="0"/>
              <a:t> </a:t>
            </a:r>
            <a:r>
              <a:rPr lang="zh-CN" altLang="en-US" dirty="0"/>
              <a:t>与 </a:t>
            </a:r>
            <a:r>
              <a:rPr lang="en-US" altLang="zh-CN" i="1" dirty="0"/>
              <a:t>S</a:t>
            </a:r>
            <a:r>
              <a:rPr lang="en-US" altLang="zh-CN" i="1" baseline="-25000" dirty="0"/>
              <a:t>1</a:t>
            </a:r>
            <a:r>
              <a:rPr lang="zh-CN" altLang="en-US" dirty="0"/>
              <a:t>和 </a:t>
            </a:r>
            <a:r>
              <a:rPr lang="en-US" altLang="zh-CN" i="1" dirty="0"/>
              <a:t>S </a:t>
            </a:r>
            <a:r>
              <a:rPr lang="en-US" altLang="zh-CN" i="1" baseline="-25000" dirty="0"/>
              <a:t>2</a:t>
            </a:r>
            <a:r>
              <a:rPr lang="zh-CN" altLang="en-US" dirty="0"/>
              <a:t>之间是一种与的逻辑关系。逻辑与运算的运算符为“</a:t>
            </a:r>
            <a:r>
              <a:rPr lang="en-US" altLang="zh-CN" dirty="0"/>
              <a:t>·”</a:t>
            </a:r>
            <a:r>
              <a:rPr lang="zh-CN" altLang="en-US" dirty="0"/>
              <a:t>，写成 </a:t>
            </a:r>
            <a:r>
              <a:rPr lang="en-US" altLang="zh-CN" i="1" dirty="0"/>
              <a:t>F</a:t>
            </a:r>
            <a:r>
              <a:rPr lang="en-US" altLang="zh-CN" dirty="0"/>
              <a:t>=</a:t>
            </a:r>
            <a:r>
              <a:rPr lang="en-US" altLang="zh-CN" i="1" dirty="0"/>
              <a:t> S</a:t>
            </a:r>
            <a:r>
              <a:rPr lang="en-US" altLang="zh-CN" i="1" baseline="-25000" dirty="0"/>
              <a:t>1</a:t>
            </a:r>
            <a:r>
              <a:rPr lang="en-US" altLang="zh-CN" dirty="0"/>
              <a:t> · </a:t>
            </a:r>
            <a:r>
              <a:rPr lang="en-US" altLang="zh-CN" i="1" dirty="0"/>
              <a:t>S </a:t>
            </a:r>
            <a:r>
              <a:rPr lang="en-US" altLang="zh-CN" i="1" baseline="-25000" dirty="0"/>
              <a:t>2</a:t>
            </a:r>
            <a:r>
              <a:rPr lang="zh-CN" altLang="en-US" dirty="0"/>
              <a:t>或 </a:t>
            </a:r>
            <a:r>
              <a:rPr lang="en-US" altLang="zh-CN" i="1" dirty="0"/>
              <a:t>F</a:t>
            </a:r>
            <a:r>
              <a:rPr lang="en-US" altLang="zh-CN" dirty="0"/>
              <a:t>=</a:t>
            </a:r>
            <a:r>
              <a:rPr lang="en-US" altLang="zh-CN" i="1" dirty="0"/>
              <a:t> S</a:t>
            </a:r>
            <a:r>
              <a:rPr lang="en-US" altLang="zh-CN" i="1" baseline="-25000" dirty="0"/>
              <a:t>1 </a:t>
            </a:r>
            <a:r>
              <a:rPr lang="en-US" altLang="zh-CN" i="1" dirty="0"/>
              <a:t>S </a:t>
            </a:r>
            <a:r>
              <a:rPr lang="en-US" altLang="zh-CN" i="1" baseline="-25000" dirty="0"/>
              <a:t>2</a:t>
            </a:r>
            <a:r>
              <a:rPr lang="en-US" altLang="zh-CN" i="1" dirty="0"/>
              <a:t> </a:t>
            </a:r>
            <a:r>
              <a:rPr lang="zh-CN" altLang="en-US" dirty="0"/>
              <a:t>。</a:t>
            </a:r>
            <a:br>
              <a:rPr lang="zh-CN" altLang="en-US" dirty="0"/>
            </a:br>
            <a:r>
              <a:rPr lang="zh-CN" altLang="en-US" dirty="0"/>
              <a:t>　　</a:t>
            </a:r>
            <a:endParaRPr lang="zh-CN" altLang="zh-CN" dirty="0"/>
          </a:p>
        </p:txBody>
      </p:sp>
      <p:pic>
        <p:nvPicPr>
          <p:cNvPr id="3" name="图片 2" descr="屏幕剪辑">
            <a:extLst>
              <a:ext uri="{FF2B5EF4-FFF2-40B4-BE49-F238E27FC236}">
                <a16:creationId xmlns:a16="http://schemas.microsoft.com/office/drawing/2014/main" id="{B36910AC-0D2C-4852-B12D-5C93C4102C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7491" y="3933056"/>
            <a:ext cx="3404709" cy="2391544"/>
          </a:xfrm>
          <a:prstGeom prst="rect">
            <a:avLst/>
          </a:prstGeom>
        </p:spPr>
      </p:pic>
      <p:sp>
        <p:nvSpPr>
          <p:cNvPr id="5" name="Rectangle 3">
            <a:extLst>
              <a:ext uri="{FF2B5EF4-FFF2-40B4-BE49-F238E27FC236}">
                <a16:creationId xmlns:a16="http://schemas.microsoft.com/office/drawing/2014/main" id="{59457C82-3E7F-4890-BAD3-D0D4589D9ADA}"/>
              </a:ext>
            </a:extLst>
          </p:cNvPr>
          <p:cNvSpPr txBox="1">
            <a:spLocks noChangeArrowheads="1"/>
          </p:cNvSpPr>
          <p:nvPr/>
        </p:nvSpPr>
        <p:spPr bwMode="auto">
          <a:xfrm>
            <a:off x="0" y="6014392"/>
            <a:ext cx="9144000" cy="438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ctr" rtl="0" fontAlgn="base">
              <a:lnSpc>
                <a:spcPct val="130000"/>
              </a:lnSpc>
              <a:spcBef>
                <a:spcPct val="20000"/>
              </a:spcBef>
              <a:spcAft>
                <a:spcPct val="0"/>
              </a:spcAft>
              <a:defRPr kumimoji="1" sz="2000">
                <a:solidFill>
                  <a:schemeClr val="tx1"/>
                </a:solidFill>
                <a:latin typeface="+mn-lt"/>
                <a:ea typeface="+mn-ea"/>
                <a:cs typeface="+mn-cs"/>
              </a:defRPr>
            </a:lvl1pPr>
            <a:lvl2pPr marL="742950" indent="-285750" algn="l" rtl="0" fontAlgn="base">
              <a:lnSpc>
                <a:spcPct val="130000"/>
              </a:lnSpc>
              <a:spcBef>
                <a:spcPct val="20000"/>
              </a:spcBef>
              <a:spcAft>
                <a:spcPct val="0"/>
              </a:spcAft>
              <a:defRPr kumimoji="1" sz="2400">
                <a:solidFill>
                  <a:schemeClr val="tx1"/>
                </a:solidFill>
                <a:latin typeface="+mn-lt"/>
                <a:ea typeface="+mn-ea"/>
              </a:defRPr>
            </a:lvl2pPr>
            <a:lvl3pPr marL="1143000" indent="-228600" algn="l" rtl="0" fontAlgn="base">
              <a:lnSpc>
                <a:spcPct val="130000"/>
              </a:lnSpc>
              <a:spcBef>
                <a:spcPct val="20000"/>
              </a:spcBef>
              <a:spcAft>
                <a:spcPct val="0"/>
              </a:spcAft>
              <a:defRPr kumimoji="1" sz="2400">
                <a:solidFill>
                  <a:schemeClr val="tx1"/>
                </a:solidFill>
                <a:latin typeface="+mn-lt"/>
                <a:ea typeface="+mn-ea"/>
              </a:defRPr>
            </a:lvl3pPr>
            <a:lvl4pPr marL="1600200" indent="-228600" algn="l" rtl="0" fontAlgn="base">
              <a:lnSpc>
                <a:spcPct val="130000"/>
              </a:lnSpc>
              <a:spcBef>
                <a:spcPct val="20000"/>
              </a:spcBef>
              <a:spcAft>
                <a:spcPct val="0"/>
              </a:spcAft>
              <a:defRPr kumimoji="1" sz="2400">
                <a:solidFill>
                  <a:schemeClr val="tx1"/>
                </a:solidFill>
                <a:latin typeface="+mn-lt"/>
                <a:ea typeface="+mn-ea"/>
              </a:defRPr>
            </a:lvl4pPr>
            <a:lvl5pPr marL="2057400" indent="-228600" algn="l" rtl="0" fontAlgn="base">
              <a:lnSpc>
                <a:spcPct val="130000"/>
              </a:lnSpc>
              <a:spcBef>
                <a:spcPct val="20000"/>
              </a:spcBef>
              <a:spcAft>
                <a:spcPct val="0"/>
              </a:spcAft>
              <a:defRPr kumimoji="1" sz="2400">
                <a:solidFill>
                  <a:schemeClr val="tx1"/>
                </a:solidFill>
                <a:latin typeface="+mn-lt"/>
                <a:ea typeface="+mn-ea"/>
              </a:defRPr>
            </a:lvl5pPr>
            <a:lvl6pPr marL="2514600" indent="-228600" algn="l" rtl="0" fontAlgn="base">
              <a:lnSpc>
                <a:spcPct val="130000"/>
              </a:lnSpc>
              <a:spcBef>
                <a:spcPct val="20000"/>
              </a:spcBef>
              <a:spcAft>
                <a:spcPct val="0"/>
              </a:spcAft>
              <a:defRPr kumimoji="1" sz="2400">
                <a:solidFill>
                  <a:schemeClr val="tx1"/>
                </a:solidFill>
                <a:latin typeface="+mn-lt"/>
                <a:ea typeface="+mn-ea"/>
              </a:defRPr>
            </a:lvl6pPr>
            <a:lvl7pPr marL="2971800" indent="-228600" algn="l" rtl="0" fontAlgn="base">
              <a:lnSpc>
                <a:spcPct val="130000"/>
              </a:lnSpc>
              <a:spcBef>
                <a:spcPct val="20000"/>
              </a:spcBef>
              <a:spcAft>
                <a:spcPct val="0"/>
              </a:spcAft>
              <a:defRPr kumimoji="1" sz="2400">
                <a:solidFill>
                  <a:schemeClr val="tx1"/>
                </a:solidFill>
                <a:latin typeface="+mn-lt"/>
                <a:ea typeface="+mn-ea"/>
              </a:defRPr>
            </a:lvl7pPr>
            <a:lvl8pPr marL="3429000" indent="-228600" algn="l" rtl="0" fontAlgn="base">
              <a:lnSpc>
                <a:spcPct val="130000"/>
              </a:lnSpc>
              <a:spcBef>
                <a:spcPct val="20000"/>
              </a:spcBef>
              <a:spcAft>
                <a:spcPct val="0"/>
              </a:spcAft>
              <a:defRPr kumimoji="1" sz="2400">
                <a:solidFill>
                  <a:schemeClr val="tx1"/>
                </a:solidFill>
                <a:latin typeface="+mn-lt"/>
                <a:ea typeface="+mn-ea"/>
              </a:defRPr>
            </a:lvl8pPr>
            <a:lvl9pPr marL="3886200" indent="-228600" algn="l" rtl="0" fontAlgn="base">
              <a:lnSpc>
                <a:spcPct val="130000"/>
              </a:lnSpc>
              <a:spcBef>
                <a:spcPct val="20000"/>
              </a:spcBef>
              <a:spcAft>
                <a:spcPct val="0"/>
              </a:spcAft>
              <a:defRPr kumimoji="1" sz="2400">
                <a:solidFill>
                  <a:schemeClr val="tx1"/>
                </a:solidFill>
                <a:latin typeface="+mn-lt"/>
                <a:ea typeface="+mn-ea"/>
              </a:defRPr>
            </a:lvl9pPr>
          </a:lstStyle>
          <a:p>
            <a:r>
              <a:rPr lang="zh-CN" altLang="en-US" kern="0" dirty="0"/>
              <a:t>图 </a:t>
            </a:r>
            <a:r>
              <a:rPr lang="en-US" altLang="zh-CN" kern="0" dirty="0"/>
              <a:t>1</a:t>
            </a:r>
            <a:r>
              <a:rPr lang="zh-CN" altLang="en-US" kern="0" dirty="0"/>
              <a:t>－</a:t>
            </a:r>
            <a:r>
              <a:rPr lang="en-US" altLang="zh-CN" kern="0" dirty="0"/>
              <a:t>1  </a:t>
            </a:r>
            <a:r>
              <a:rPr lang="zh-CN" altLang="en-US" kern="0" dirty="0"/>
              <a:t>与逻辑电路</a:t>
            </a:r>
            <a:endParaRPr lang="zh-CN" altLang="zh-CN" kern="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2"/>
          <p:cNvSpPr>
            <a:spLocks noGrp="1" noChangeArrowheads="1"/>
          </p:cNvSpPr>
          <p:nvPr>
            <p:ph type="title"/>
          </p:nvPr>
        </p:nvSpPr>
        <p:spPr/>
        <p:txBody>
          <a:bodyPr/>
          <a:lstStyle/>
          <a:p>
            <a:br>
              <a:rPr lang="en-US" altLang="zh-CN" dirty="0"/>
            </a:br>
            <a:r>
              <a:rPr lang="en-US" altLang="zh-CN" b="1" dirty="0"/>
              <a:t>1. 1. 2  </a:t>
            </a:r>
            <a:r>
              <a:rPr lang="zh-CN" altLang="en-US" b="1" dirty="0"/>
              <a:t>数制与代码</a:t>
            </a:r>
            <a:br>
              <a:rPr lang="zh-CN" altLang="en-US" b="1" dirty="0"/>
            </a:br>
            <a:r>
              <a:rPr lang="zh-CN" altLang="en-US" b="1" dirty="0"/>
              <a:t>　　</a:t>
            </a:r>
            <a:r>
              <a:rPr lang="en-US" altLang="zh-CN" b="1" dirty="0"/>
              <a:t>1. </a:t>
            </a:r>
            <a:r>
              <a:rPr lang="zh-CN" altLang="en-US" b="1" dirty="0"/>
              <a:t>数制</a:t>
            </a:r>
            <a:br>
              <a:rPr lang="zh-CN" altLang="en-US" b="1" dirty="0"/>
            </a:br>
            <a:r>
              <a:rPr lang="zh-CN" altLang="en-US" b="1" dirty="0"/>
              <a:t>　　</a:t>
            </a:r>
            <a:r>
              <a:rPr lang="zh-CN" altLang="en-US" dirty="0"/>
              <a:t>表示数码中每一位的构成及进位的规则称为进位计数制，简称数制</a:t>
            </a:r>
            <a:r>
              <a:rPr lang="en-US" altLang="zh-CN" dirty="0"/>
              <a:t>( </a:t>
            </a:r>
            <a:r>
              <a:rPr lang="en-US" altLang="zh-CN" dirty="0" err="1"/>
              <a:t>NumberSystem</a:t>
            </a:r>
            <a:r>
              <a:rPr lang="en-US" altLang="zh-CN" dirty="0"/>
              <a:t> )</a:t>
            </a:r>
            <a:r>
              <a:rPr lang="zh-CN" altLang="en-US" dirty="0"/>
              <a:t>。一种数制中允许使用的数码个数称为该数制的基数。常用的进位计数制有十进制、二进</a:t>
            </a:r>
            <a:br>
              <a:rPr lang="zh-CN" altLang="en-US" dirty="0"/>
            </a:br>
            <a:r>
              <a:rPr lang="zh-CN" altLang="en-US" dirty="0"/>
              <a:t>制、八进制和十六进制。</a:t>
            </a:r>
            <a:endParaRPr lang="zh-CN" altLang="zh-CN" dirty="0"/>
          </a:p>
        </p:txBody>
      </p:sp>
      <p:sp>
        <p:nvSpPr>
          <p:cNvPr id="363523" name="Rectangle 3"/>
          <p:cNvSpPr>
            <a:spLocks noGrp="1" noChangeArrowheads="1"/>
          </p:cNvSpPr>
          <p:nvPr>
            <p:ph type="body" idx="1"/>
          </p:nvPr>
        </p:nvSpPr>
        <p:spPr/>
        <p:txBody>
          <a:bodyPr/>
          <a:lstStyle/>
          <a:p>
            <a:endParaRPr lang="zh-CN" altLang="zh-CN"/>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ChangeArrowheads="1"/>
          </p:cNvSpPr>
          <p:nvPr>
            <p:ph type="title"/>
          </p:nvPr>
        </p:nvSpPr>
        <p:spPr/>
        <p:txBody>
          <a:bodyPr/>
          <a:lstStyle/>
          <a:p>
            <a:r>
              <a:rPr lang="zh-CN" altLang="en-US" dirty="0"/>
              <a:t>逻辑变量之间取值的对应关系可用一张表来表示，这种表叫做逻辑真值表，简称真值表。与逻辑关系的真值表如表 </a:t>
            </a:r>
            <a:r>
              <a:rPr lang="en-US" altLang="zh-CN" dirty="0"/>
              <a:t>1</a:t>
            </a:r>
            <a:r>
              <a:rPr lang="zh-CN" altLang="en-US" dirty="0"/>
              <a:t>－</a:t>
            </a:r>
            <a:r>
              <a:rPr lang="en-US" altLang="zh-CN" dirty="0"/>
              <a:t>4 </a:t>
            </a:r>
            <a:r>
              <a:rPr lang="zh-CN" altLang="en-US" dirty="0"/>
              <a:t>所示。</a:t>
            </a:r>
            <a:endParaRPr lang="zh-CN" altLang="zh-CN" dirty="0"/>
          </a:p>
        </p:txBody>
      </p:sp>
      <p:sp>
        <p:nvSpPr>
          <p:cNvPr id="401411"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1760" y="2132856"/>
            <a:ext cx="5040560" cy="393139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ChangeArrowheads="1"/>
          </p:cNvSpPr>
          <p:nvPr>
            <p:ph type="title"/>
          </p:nvPr>
        </p:nvSpPr>
        <p:spPr/>
        <p:txBody>
          <a:bodyPr/>
          <a:lstStyle/>
          <a:p>
            <a:br>
              <a:rPr lang="en-US" altLang="zh-CN" dirty="0"/>
            </a:br>
            <a:r>
              <a:rPr lang="zh-CN" altLang="en-US" dirty="0"/>
              <a:t>　　 </a:t>
            </a:r>
            <a:r>
              <a:rPr lang="en-US" altLang="zh-CN" b="1" dirty="0"/>
              <a:t>2. </a:t>
            </a:r>
            <a:r>
              <a:rPr lang="zh-CN" altLang="en-US" b="1" dirty="0"/>
              <a:t>逻辑或</a:t>
            </a:r>
            <a:br>
              <a:rPr lang="zh-CN" altLang="en-US" b="1" dirty="0"/>
            </a:br>
            <a:r>
              <a:rPr lang="zh-CN" altLang="en-US" b="1" dirty="0"/>
              <a:t>　　</a:t>
            </a:r>
            <a:r>
              <a:rPr lang="zh-CN" altLang="en-US" dirty="0"/>
              <a:t>在决定某事件的诸多条件中，当有一个或一个以上具备时，该事件都会发生，这样的逻辑关系称为逻辑或，或称逻辑相加。</a:t>
            </a:r>
            <a:br>
              <a:rPr lang="zh-CN" altLang="en-US" dirty="0"/>
            </a:br>
            <a:r>
              <a:rPr lang="zh-CN" altLang="en-US" dirty="0"/>
              <a:t>　　在图 </a:t>
            </a:r>
            <a:r>
              <a:rPr lang="en-US" altLang="zh-CN" dirty="0"/>
              <a:t>1</a:t>
            </a:r>
            <a:r>
              <a:rPr lang="zh-CN" altLang="en-US" dirty="0"/>
              <a:t>－</a:t>
            </a:r>
            <a:r>
              <a:rPr lang="en-US" altLang="zh-CN" dirty="0"/>
              <a:t>2 </a:t>
            </a:r>
            <a:r>
              <a:rPr lang="zh-CN" altLang="en-US" dirty="0"/>
              <a:t>电路中，当开关 </a:t>
            </a:r>
            <a:r>
              <a:rPr lang="en-US" altLang="zh-CN" i="1" dirty="0"/>
              <a:t>S</a:t>
            </a:r>
            <a:r>
              <a:rPr lang="en-US" altLang="zh-CN" i="1" baseline="-25000" dirty="0"/>
              <a:t>1</a:t>
            </a:r>
            <a:r>
              <a:rPr lang="zh-CN" altLang="en-US" dirty="0"/>
              <a:t>和 </a:t>
            </a:r>
            <a:r>
              <a:rPr lang="en-US" altLang="zh-CN" i="1" dirty="0"/>
              <a:t>S </a:t>
            </a:r>
            <a:r>
              <a:rPr lang="en-US" altLang="zh-CN" i="1" baseline="-25000" dirty="0"/>
              <a:t>2</a:t>
            </a:r>
            <a:r>
              <a:rPr lang="zh-CN" altLang="en-US" dirty="0"/>
              <a:t>中有一个接通</a:t>
            </a:r>
            <a:r>
              <a:rPr lang="en-US" altLang="zh-CN" dirty="0"/>
              <a:t>(</a:t>
            </a:r>
            <a:r>
              <a:rPr lang="en-US" altLang="zh-CN" i="1" dirty="0"/>
              <a:t>S</a:t>
            </a:r>
            <a:r>
              <a:rPr lang="en-US" altLang="zh-CN" i="1" baseline="-25000" dirty="0"/>
              <a:t>1 </a:t>
            </a:r>
            <a:r>
              <a:rPr lang="en-US" altLang="zh-CN" dirty="0"/>
              <a:t>=1 </a:t>
            </a:r>
            <a:r>
              <a:rPr lang="zh-CN" altLang="en-US" dirty="0"/>
              <a:t>或 </a:t>
            </a:r>
            <a:r>
              <a:rPr lang="en-US" altLang="zh-CN" i="1" dirty="0"/>
              <a:t>S </a:t>
            </a:r>
            <a:r>
              <a:rPr lang="en-US" altLang="zh-CN" i="1" baseline="-25000" dirty="0"/>
              <a:t>2 </a:t>
            </a:r>
            <a:r>
              <a:rPr lang="en-US" altLang="zh-CN" dirty="0"/>
              <a:t>=1 )</a:t>
            </a:r>
            <a:r>
              <a:rPr lang="zh-CN" altLang="en-US" dirty="0"/>
              <a:t>或一个以上接通</a:t>
            </a:r>
            <a:r>
              <a:rPr lang="en-US" altLang="zh-CN" dirty="0"/>
              <a:t>(</a:t>
            </a:r>
            <a:r>
              <a:rPr lang="en-US" altLang="zh-CN" i="1" dirty="0"/>
              <a:t>S</a:t>
            </a:r>
            <a:r>
              <a:rPr lang="en-US" altLang="zh-CN" i="1" baseline="-25000" dirty="0"/>
              <a:t>1 </a:t>
            </a:r>
            <a:r>
              <a:rPr lang="en-US" altLang="zh-CN" dirty="0"/>
              <a:t>=1 </a:t>
            </a:r>
            <a:r>
              <a:rPr lang="zh-CN" altLang="en-US" dirty="0"/>
              <a:t>且 </a:t>
            </a:r>
            <a:r>
              <a:rPr lang="en-US" altLang="zh-CN" i="1" dirty="0"/>
              <a:t>S </a:t>
            </a:r>
            <a:r>
              <a:rPr lang="en-US" altLang="zh-CN" i="1" baseline="-25000" dirty="0"/>
              <a:t>2 </a:t>
            </a:r>
            <a:r>
              <a:rPr lang="en-US" altLang="zh-CN" dirty="0"/>
              <a:t>=1 )</a:t>
            </a:r>
            <a:r>
              <a:rPr lang="zh-CN" altLang="en-US" dirty="0"/>
              <a:t>时，电灯 </a:t>
            </a:r>
            <a:r>
              <a:rPr lang="en-US" altLang="zh-CN" i="1" dirty="0"/>
              <a:t>F</a:t>
            </a:r>
            <a:r>
              <a:rPr lang="en-US" altLang="zh-CN" dirty="0"/>
              <a:t> </a:t>
            </a:r>
            <a:r>
              <a:rPr lang="zh-CN" altLang="en-US" dirty="0"/>
              <a:t>都会亮</a:t>
            </a:r>
            <a:r>
              <a:rPr lang="en-US" altLang="zh-CN" dirty="0"/>
              <a:t>( </a:t>
            </a:r>
            <a:r>
              <a:rPr lang="en-US" altLang="zh-CN" i="1" dirty="0"/>
              <a:t>F</a:t>
            </a:r>
            <a:r>
              <a:rPr lang="en-US" altLang="zh-CN" dirty="0"/>
              <a:t>=1 )</a:t>
            </a:r>
            <a:r>
              <a:rPr lang="zh-CN" altLang="en-US" dirty="0"/>
              <a:t>，因此 </a:t>
            </a:r>
            <a:r>
              <a:rPr lang="en-US" altLang="zh-CN" i="1" dirty="0"/>
              <a:t>F</a:t>
            </a:r>
            <a:r>
              <a:rPr lang="en-US" altLang="zh-CN" dirty="0"/>
              <a:t> </a:t>
            </a:r>
            <a:r>
              <a:rPr lang="zh-CN" altLang="en-US" dirty="0"/>
              <a:t>与 </a:t>
            </a:r>
            <a:r>
              <a:rPr lang="en-US" altLang="zh-CN" i="1" dirty="0"/>
              <a:t>S</a:t>
            </a:r>
            <a:r>
              <a:rPr lang="en-US" altLang="zh-CN" i="1" baseline="-25000" dirty="0"/>
              <a:t>1</a:t>
            </a:r>
            <a:r>
              <a:rPr lang="zh-CN" altLang="en-US" dirty="0"/>
              <a:t>和 </a:t>
            </a:r>
            <a:r>
              <a:rPr lang="en-US" altLang="zh-CN" i="1" dirty="0"/>
              <a:t>S </a:t>
            </a:r>
            <a:r>
              <a:rPr lang="en-US" altLang="zh-CN" i="1" baseline="-25000" dirty="0"/>
              <a:t>2</a:t>
            </a:r>
            <a:r>
              <a:rPr lang="zh-CN" altLang="en-US" dirty="0"/>
              <a:t>之间是一种或的逻辑关系。逻辑或运算的运算符为“ </a:t>
            </a:r>
            <a:r>
              <a:rPr lang="en-US" altLang="zh-CN" dirty="0"/>
              <a:t>+ ”</a:t>
            </a:r>
            <a:r>
              <a:rPr lang="zh-CN" altLang="en-US" dirty="0"/>
              <a:t>，写成 </a:t>
            </a:r>
            <a:r>
              <a:rPr lang="en-US" altLang="zh-CN" i="1" dirty="0"/>
              <a:t>F</a:t>
            </a:r>
            <a:r>
              <a:rPr lang="en-US" altLang="zh-CN" dirty="0"/>
              <a:t>=</a:t>
            </a:r>
            <a:r>
              <a:rPr lang="en-US" altLang="zh-CN" i="1" dirty="0"/>
              <a:t> S</a:t>
            </a:r>
            <a:r>
              <a:rPr lang="en-US" altLang="zh-CN" i="1" baseline="-25000" dirty="0"/>
              <a:t>1</a:t>
            </a:r>
            <a:r>
              <a:rPr lang="en-US" altLang="zh-CN" dirty="0"/>
              <a:t> +</a:t>
            </a:r>
            <a:r>
              <a:rPr lang="en-US" altLang="zh-CN" i="1" dirty="0"/>
              <a:t> S </a:t>
            </a:r>
            <a:r>
              <a:rPr lang="en-US" altLang="zh-CN" i="1" baseline="-25000" dirty="0"/>
              <a:t>2 </a:t>
            </a:r>
            <a:r>
              <a:rPr lang="zh-CN" altLang="en-US" dirty="0"/>
              <a:t>。或逻辑关系的真值表如表 </a:t>
            </a:r>
            <a:r>
              <a:rPr lang="en-US" altLang="zh-CN" dirty="0"/>
              <a:t>1</a:t>
            </a:r>
            <a:r>
              <a:rPr lang="zh-CN" altLang="en-US" dirty="0"/>
              <a:t>－</a:t>
            </a:r>
            <a:r>
              <a:rPr lang="en-US" altLang="zh-CN" dirty="0"/>
              <a:t>5 </a:t>
            </a:r>
            <a:r>
              <a:rPr lang="zh-CN" altLang="en-US" dirty="0"/>
              <a:t>所示。</a:t>
            </a:r>
            <a:endParaRPr lang="zh-CN" altLang="zh-CN" dirty="0"/>
          </a:p>
        </p:txBody>
      </p:sp>
      <p:sp>
        <p:nvSpPr>
          <p:cNvPr id="402435" name="Rectangle 3"/>
          <p:cNvSpPr>
            <a:spLocks noGrp="1" noChangeArrowheads="1"/>
          </p:cNvSpPr>
          <p:nvPr>
            <p:ph type="body" idx="1"/>
          </p:nvPr>
        </p:nvSpPr>
        <p:spPr/>
        <p:txBody>
          <a:bodyPr/>
          <a:lstStyle/>
          <a:p>
            <a:endParaRPr lang="zh-CN" altLang="zh-CN"/>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p:cNvSpPr>
            <a:spLocks noGrp="1" noChangeArrowheads="1"/>
          </p:cNvSpPr>
          <p:nvPr>
            <p:ph type="title"/>
          </p:nvPr>
        </p:nvSpPr>
        <p:spPr/>
        <p:txBody>
          <a:bodyPr/>
          <a:lstStyle/>
          <a:p>
            <a:endParaRPr lang="zh-CN" altLang="zh-CN"/>
          </a:p>
        </p:txBody>
      </p:sp>
      <p:sp>
        <p:nvSpPr>
          <p:cNvPr id="403459" name="Rectangle 3"/>
          <p:cNvSpPr>
            <a:spLocks noGrp="1" noChangeArrowheads="1"/>
          </p:cNvSpPr>
          <p:nvPr>
            <p:ph type="body" idx="1"/>
          </p:nvPr>
        </p:nvSpPr>
        <p:spPr/>
        <p:txBody>
          <a:bodyPr/>
          <a:lstStyle/>
          <a:p>
            <a:r>
              <a:rPr lang="zh-CN" altLang="en-US" dirty="0"/>
              <a:t>图 </a:t>
            </a:r>
            <a:r>
              <a:rPr lang="en-US" altLang="zh-CN" dirty="0"/>
              <a:t>1</a:t>
            </a:r>
            <a:r>
              <a:rPr lang="zh-CN" altLang="en-US" dirty="0"/>
              <a:t>－</a:t>
            </a:r>
            <a:r>
              <a:rPr lang="en-US" altLang="zh-CN" dirty="0"/>
              <a:t>2  </a:t>
            </a:r>
            <a:r>
              <a:rPr lang="zh-CN" altLang="en-US" dirty="0"/>
              <a:t>或逻辑电路</a:t>
            </a:r>
            <a:endParaRPr lang="zh-CN" altLang="zh-CN" dirty="0"/>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9752" y="1556792"/>
            <a:ext cx="4564254" cy="3017049"/>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p:cNvSpPr>
            <a:spLocks noGrp="1" noChangeArrowheads="1"/>
          </p:cNvSpPr>
          <p:nvPr>
            <p:ph type="title"/>
          </p:nvPr>
        </p:nvSpPr>
        <p:spPr/>
        <p:txBody>
          <a:bodyPr/>
          <a:lstStyle/>
          <a:p>
            <a:endParaRPr lang="zh-CN" altLang="zh-CN"/>
          </a:p>
        </p:txBody>
      </p:sp>
      <p:sp>
        <p:nvSpPr>
          <p:cNvPr id="404483" name="Rectangle 3"/>
          <p:cNvSpPr>
            <a:spLocks noGrp="1" noChangeArrowheads="1"/>
          </p:cNvSpPr>
          <p:nvPr>
            <p:ph type="body" idx="1"/>
          </p:nvPr>
        </p:nvSpPr>
        <p:spPr/>
        <p:txBody>
          <a:bodyPr/>
          <a:lstStyle/>
          <a:p>
            <a:endParaRPr lang="zh-CN" altLang="zh-CN"/>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712" y="1412776"/>
            <a:ext cx="5264705" cy="3864913"/>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05506" name="Rectangle 2"/>
              <p:cNvSpPr>
                <a:spLocks noGrp="1" noChangeArrowheads="1"/>
              </p:cNvSpPr>
              <p:nvPr>
                <p:ph type="title"/>
              </p:nvPr>
            </p:nvSpPr>
            <p:spPr/>
            <p:txBody>
              <a:bodyPr/>
              <a:lstStyle/>
              <a:p>
                <a:br>
                  <a:rPr lang="en-US" altLang="zh-CN" dirty="0"/>
                </a:br>
                <a:r>
                  <a:rPr lang="zh-CN" altLang="en-US" dirty="0"/>
                  <a:t>　　</a:t>
                </a:r>
                <a:r>
                  <a:rPr lang="en-US" altLang="zh-CN" b="1" dirty="0"/>
                  <a:t>3. </a:t>
                </a:r>
                <a:r>
                  <a:rPr lang="zh-CN" altLang="en-US" b="1" dirty="0"/>
                  <a:t>逻辑非</a:t>
                </a:r>
                <a:br>
                  <a:rPr lang="zh-CN" altLang="en-US" b="1" dirty="0"/>
                </a:br>
                <a:r>
                  <a:rPr lang="zh-CN" altLang="en-US" b="1" dirty="0"/>
                  <a:t>　　</a:t>
                </a:r>
                <a:r>
                  <a:rPr lang="zh-CN" altLang="en-US" dirty="0"/>
                  <a:t>在只有一个条件决定某事件的情况下，如果当条件具备时，该事件不发生；而当条件不具备时，该事件反而发生，这样的逻辑关系称为逻辑非，也称为逻辑反。</a:t>
                </a:r>
                <a:br>
                  <a:rPr lang="zh-CN" altLang="en-US" dirty="0"/>
                </a:br>
                <a:r>
                  <a:rPr lang="zh-CN" altLang="en-US" dirty="0"/>
                  <a:t>　　在图 </a:t>
                </a:r>
                <a:r>
                  <a:rPr lang="en-US" altLang="zh-CN" dirty="0"/>
                  <a:t>1</a:t>
                </a:r>
                <a:r>
                  <a:rPr lang="zh-CN" altLang="en-US" dirty="0"/>
                  <a:t>－</a:t>
                </a:r>
                <a:r>
                  <a:rPr lang="en-US" altLang="zh-CN" dirty="0"/>
                  <a:t>3 </a:t>
                </a:r>
                <a:r>
                  <a:rPr lang="zh-CN" altLang="en-US" dirty="0"/>
                  <a:t>电路中，当开关 </a:t>
                </a:r>
                <a:r>
                  <a:rPr lang="en-US" altLang="zh-CN" i="1" dirty="0"/>
                  <a:t>S</a:t>
                </a:r>
                <a:r>
                  <a:rPr lang="en-US" altLang="zh-CN" dirty="0"/>
                  <a:t> </a:t>
                </a:r>
                <a:r>
                  <a:rPr lang="zh-CN" altLang="en-US" dirty="0"/>
                  <a:t>接通</a:t>
                </a:r>
                <a:r>
                  <a:rPr lang="en-US" altLang="zh-CN" dirty="0"/>
                  <a:t>( </a:t>
                </a:r>
                <a:r>
                  <a:rPr lang="en-US" altLang="zh-CN" i="1" dirty="0"/>
                  <a:t>S</a:t>
                </a:r>
                <a:r>
                  <a:rPr lang="en-US" altLang="zh-CN" dirty="0"/>
                  <a:t>=1 )</a:t>
                </a:r>
                <a:r>
                  <a:rPr lang="zh-CN" altLang="en-US" dirty="0"/>
                  <a:t>时，电灯 </a:t>
                </a:r>
                <a:r>
                  <a:rPr lang="en-US" altLang="zh-CN" i="1" dirty="0"/>
                  <a:t>F</a:t>
                </a:r>
                <a:r>
                  <a:rPr lang="en-US" altLang="zh-CN" dirty="0"/>
                  <a:t> </a:t>
                </a:r>
                <a:r>
                  <a:rPr lang="zh-CN" altLang="en-US" dirty="0"/>
                  <a:t>不亮</a:t>
                </a:r>
                <a:r>
                  <a:rPr lang="en-US" altLang="zh-CN" dirty="0"/>
                  <a:t>(</a:t>
                </a:r>
                <a:r>
                  <a:rPr lang="en-US" altLang="zh-CN" i="1" dirty="0"/>
                  <a:t>F </a:t>
                </a:r>
                <a:r>
                  <a:rPr lang="en-US" altLang="zh-CN" dirty="0"/>
                  <a:t>=0 )</a:t>
                </a:r>
                <a:r>
                  <a:rPr lang="zh-CN" altLang="en-US" dirty="0"/>
                  <a:t>，而当开关 </a:t>
                </a:r>
                <a:r>
                  <a:rPr lang="en-US" altLang="zh-CN" i="1" dirty="0"/>
                  <a:t>S</a:t>
                </a:r>
                <a:r>
                  <a:rPr lang="en-US" altLang="zh-CN" dirty="0"/>
                  <a:t> </a:t>
                </a:r>
                <a:r>
                  <a:rPr lang="zh-CN" altLang="en-US" dirty="0"/>
                  <a:t>断开</a:t>
                </a:r>
                <a:r>
                  <a:rPr lang="en-US" altLang="zh-CN" dirty="0"/>
                  <a:t>(</a:t>
                </a:r>
                <a:r>
                  <a:rPr lang="en-US" altLang="zh-CN" i="1" dirty="0"/>
                  <a:t>S</a:t>
                </a:r>
                <a:r>
                  <a:rPr lang="en-US" altLang="zh-CN" dirty="0"/>
                  <a:t>=0 )</a:t>
                </a:r>
                <a:r>
                  <a:rPr lang="zh-CN" altLang="en-US" dirty="0"/>
                  <a:t>时，电灯 </a:t>
                </a:r>
                <a:r>
                  <a:rPr lang="en-US" altLang="zh-CN" i="1" dirty="0"/>
                  <a:t>F</a:t>
                </a:r>
                <a:r>
                  <a:rPr lang="en-US" altLang="zh-CN" dirty="0"/>
                  <a:t> </a:t>
                </a:r>
                <a:r>
                  <a:rPr lang="zh-CN" altLang="en-US" dirty="0"/>
                  <a:t>亮</a:t>
                </a:r>
                <a:r>
                  <a:rPr lang="en-US" altLang="zh-CN" dirty="0"/>
                  <a:t>(</a:t>
                </a:r>
                <a:r>
                  <a:rPr lang="en-US" altLang="zh-CN" i="1" dirty="0"/>
                  <a:t>F </a:t>
                </a:r>
                <a:r>
                  <a:rPr lang="en-US" altLang="zh-CN" dirty="0"/>
                  <a:t>=1 )</a:t>
                </a:r>
                <a:r>
                  <a:rPr lang="zh-CN" altLang="en-US" dirty="0"/>
                  <a:t>，因此 </a:t>
                </a:r>
                <a:r>
                  <a:rPr lang="en-US" altLang="zh-CN" i="1" dirty="0"/>
                  <a:t>F</a:t>
                </a:r>
                <a:r>
                  <a:rPr lang="en-US" altLang="zh-CN" dirty="0"/>
                  <a:t> </a:t>
                </a:r>
                <a:r>
                  <a:rPr lang="zh-CN" altLang="en-US" dirty="0"/>
                  <a:t>与 </a:t>
                </a:r>
                <a:r>
                  <a:rPr lang="en-US" altLang="zh-CN" i="1" dirty="0"/>
                  <a:t>S</a:t>
                </a:r>
                <a:r>
                  <a:rPr lang="en-US" altLang="zh-CN" dirty="0"/>
                  <a:t> </a:t>
                </a:r>
                <a:r>
                  <a:rPr lang="zh-CN" altLang="en-US" dirty="0"/>
                  <a:t>之间是逻辑非的关系，写成 </a:t>
                </a:r>
                <a:r>
                  <a:rPr lang="en-US" altLang="zh-CN" i="1" dirty="0"/>
                  <a:t>F= </a:t>
                </a:r>
                <a14:m>
                  <m:oMath xmlns:m="http://schemas.openxmlformats.org/officeDocument/2006/math">
                    <m:acc>
                      <m:accPr>
                        <m:chr m:val="̅"/>
                        <m:ctrlPr>
                          <a:rPr lang="en-US" altLang="zh-CN" i="1" smtClean="0">
                            <a:latin typeface="Cambria Math" panose="02040503050406030204" pitchFamily="18" charset="0"/>
                          </a:rPr>
                        </m:ctrlPr>
                      </m:accPr>
                      <m:e>
                        <m:r>
                          <m:rPr>
                            <m:nor/>
                          </m:rPr>
                          <a:rPr lang="en-US" altLang="zh-CN" i="1" dirty="0"/>
                          <m:t>S</m:t>
                        </m:r>
                      </m:e>
                    </m:acc>
                  </m:oMath>
                </a14:m>
                <a:r>
                  <a:rPr lang="en-US" altLang="zh-CN" i="1" dirty="0"/>
                  <a:t> </a:t>
                </a:r>
                <a:r>
                  <a:rPr lang="zh-CN" altLang="en-US" dirty="0"/>
                  <a:t>。非逻辑关系的真值表如表 </a:t>
                </a:r>
                <a:r>
                  <a:rPr lang="en-US" altLang="zh-CN" dirty="0"/>
                  <a:t>1</a:t>
                </a:r>
                <a:r>
                  <a:rPr lang="zh-CN" altLang="en-US" dirty="0"/>
                  <a:t>－</a:t>
                </a:r>
                <a:r>
                  <a:rPr lang="en-US" altLang="zh-CN" dirty="0"/>
                  <a:t>6 </a:t>
                </a:r>
                <a:r>
                  <a:rPr lang="zh-CN" altLang="en-US" dirty="0"/>
                  <a:t>所示。</a:t>
                </a:r>
                <a:endParaRPr lang="zh-CN" altLang="zh-CN" dirty="0"/>
              </a:p>
            </p:txBody>
          </p:sp>
        </mc:Choice>
        <mc:Fallback xmlns="">
          <p:sp>
            <p:nvSpPr>
              <p:cNvPr id="405506" name="Rectangle 2"/>
              <p:cNvSpPr>
                <a:spLocks noGrp="1" noRot="1" noChangeAspect="1" noMove="1" noResize="1" noEditPoints="1" noAdjustHandles="1" noChangeArrowheads="1" noChangeShapeType="1" noTextEdit="1"/>
              </p:cNvSpPr>
              <p:nvPr>
                <p:ph type="title"/>
              </p:nvPr>
            </p:nvSpPr>
            <p:spPr>
              <a:blipFill rotWithShape="1">
                <a:blip r:embed="rId2"/>
                <a:stretch>
                  <a:fillRect l="-1202" r="-1127"/>
                </a:stretch>
              </a:blipFill>
            </p:spPr>
            <p:txBody>
              <a:bodyPr/>
              <a:lstStyle/>
              <a:p>
                <a:r>
                  <a:rPr lang="zh-CN" altLang="en-US">
                    <a:noFill/>
                  </a:rPr>
                  <a:t> </a:t>
                </a:r>
              </a:p>
            </p:txBody>
          </p:sp>
        </mc:Fallback>
      </mc:AlternateContent>
      <p:sp>
        <p:nvSpPr>
          <p:cNvPr id="405507" name="Rectangle 3"/>
          <p:cNvSpPr>
            <a:spLocks noGrp="1" noChangeArrowheads="1"/>
          </p:cNvSpPr>
          <p:nvPr>
            <p:ph type="body" idx="1"/>
          </p:nvPr>
        </p:nvSpPr>
        <p:spPr/>
        <p:txBody>
          <a:bodyPr/>
          <a:lstStyle/>
          <a:p>
            <a:endParaRPr lang="zh-CN" altLang="zh-CN"/>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p:txBody>
          <a:bodyPr/>
          <a:lstStyle/>
          <a:p>
            <a:endParaRPr lang="zh-CN" altLang="zh-CN"/>
          </a:p>
        </p:txBody>
      </p:sp>
      <p:sp>
        <p:nvSpPr>
          <p:cNvPr id="406531" name="Rectangle 3"/>
          <p:cNvSpPr>
            <a:spLocks noGrp="1" noChangeArrowheads="1"/>
          </p:cNvSpPr>
          <p:nvPr>
            <p:ph type="body" idx="1"/>
          </p:nvPr>
        </p:nvSpPr>
        <p:spPr/>
        <p:txBody>
          <a:bodyPr/>
          <a:lstStyle/>
          <a:p>
            <a:r>
              <a:rPr lang="zh-CN" altLang="en-US" dirty="0"/>
              <a:t>图 </a:t>
            </a:r>
            <a:r>
              <a:rPr lang="en-US" altLang="zh-CN" dirty="0"/>
              <a:t>1</a:t>
            </a:r>
            <a:r>
              <a:rPr lang="zh-CN" altLang="en-US" dirty="0"/>
              <a:t>－</a:t>
            </a:r>
            <a:r>
              <a:rPr lang="en-US" altLang="zh-CN" dirty="0"/>
              <a:t>3  </a:t>
            </a:r>
            <a:r>
              <a:rPr lang="zh-CN" altLang="en-US" dirty="0"/>
              <a:t>非逻辑电路</a:t>
            </a:r>
            <a:endParaRPr lang="zh-CN" altLang="zh-CN" dirty="0"/>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736" y="1916832"/>
            <a:ext cx="4842465" cy="3195028"/>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endParaRPr lang="zh-CN" altLang="zh-CN"/>
          </a:p>
        </p:txBody>
      </p:sp>
      <p:sp>
        <p:nvSpPr>
          <p:cNvPr id="407555"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696" y="1340768"/>
            <a:ext cx="5883474" cy="346170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1567" y="3489762"/>
            <a:ext cx="314369" cy="304843"/>
          </a:xfrm>
          <a:prstGeom prst="rect">
            <a:avLst/>
          </a:prstGeom>
        </p:spPr>
      </p:pic>
      <mc:AlternateContent xmlns:mc="http://schemas.openxmlformats.org/markup-compatibility/2006" xmlns:a14="http://schemas.microsoft.com/office/drawing/2010/main">
        <mc:Choice Requires="a14">
          <p:sp>
            <p:nvSpPr>
              <p:cNvPr id="408578" name="Rectangle 2"/>
              <p:cNvSpPr>
                <a:spLocks noGrp="1" noChangeArrowheads="1"/>
              </p:cNvSpPr>
              <p:nvPr>
                <p:ph type="title"/>
              </p:nvPr>
            </p:nvSpPr>
            <p:spPr>
              <a:xfrm>
                <a:off x="539552" y="188640"/>
                <a:ext cx="8115300" cy="5638800"/>
              </a:xfrm>
            </p:spPr>
            <p:txBody>
              <a:bodyPr/>
              <a:lstStyle/>
              <a:p>
                <a:pPr>
                  <a:lnSpc>
                    <a:spcPct val="125000"/>
                  </a:lnSpc>
                </a:pPr>
                <a:br>
                  <a:rPr lang="en-US" altLang="zh-CN" dirty="0"/>
                </a:br>
                <a:r>
                  <a:rPr lang="zh-CN" altLang="en-US" dirty="0"/>
                  <a:t>　　</a:t>
                </a:r>
                <a:r>
                  <a:rPr lang="zh-CN" altLang="en-US" b="1" dirty="0"/>
                  <a:t> </a:t>
                </a:r>
                <a:r>
                  <a:rPr lang="en-US" altLang="zh-CN" b="1" dirty="0"/>
                  <a:t>4. </a:t>
                </a:r>
                <a:r>
                  <a:rPr lang="zh-CN" altLang="en-US" b="1" dirty="0"/>
                  <a:t>其他常见逻辑运算</a:t>
                </a:r>
                <a:br>
                  <a:rPr lang="zh-CN" altLang="en-US" b="1" dirty="0"/>
                </a:br>
                <a:r>
                  <a:rPr lang="zh-CN" altLang="en-US" b="1" dirty="0"/>
                  <a:t>　　</a:t>
                </a:r>
                <a:r>
                  <a:rPr lang="zh-CN" altLang="en-US" dirty="0"/>
                  <a:t>除了与、或、非三种最基本的逻辑运算外，常见的复合逻辑运算有：与非、或非、异或、同或、与非与非、或非或非等，这些运算的表达式如下：</a:t>
                </a:r>
                <a:br>
                  <a:rPr lang="en-US" altLang="zh-CN" dirty="0"/>
                </a:br>
                <a:r>
                  <a:rPr lang="zh-CN" altLang="en-US" dirty="0"/>
                  <a:t>　　与非表达式：</a:t>
                </a:r>
                <a:r>
                  <a:rPr lang="en-US" altLang="zh-CN" dirty="0"/>
                  <a:t> F=</a:t>
                </a:r>
                <a14:m>
                  <m:oMath xmlns:m="http://schemas.openxmlformats.org/officeDocument/2006/math">
                    <m:acc>
                      <m:accPr>
                        <m:chr m:val="̅"/>
                        <m:ctrlPr>
                          <a:rPr lang="en-US" altLang="zh-CN" i="1" smtClean="0">
                            <a:latin typeface="Cambria Math" panose="02040503050406030204" pitchFamily="18" charset="0"/>
                          </a:rPr>
                        </m:ctrlPr>
                      </m:accPr>
                      <m:e>
                        <m:r>
                          <m:rPr>
                            <m:nor/>
                          </m:rPr>
                          <a:rPr lang="en-US" altLang="zh-CN" dirty="0"/>
                          <m:t>AB</m:t>
                        </m:r>
                      </m:e>
                    </m:acc>
                  </m:oMath>
                </a14:m>
                <a:br>
                  <a:rPr lang="en-US" altLang="zh-CN" dirty="0"/>
                </a:br>
                <a:r>
                  <a:rPr lang="zh-CN" altLang="en-US" dirty="0"/>
                  <a:t>　　或非表达式：</a:t>
                </a:r>
                <a:r>
                  <a:rPr lang="en-US" altLang="zh-CN" dirty="0"/>
                  <a:t> F =</a:t>
                </a:r>
                <a14:m>
                  <m:oMath xmlns:m="http://schemas.openxmlformats.org/officeDocument/2006/math">
                    <m:acc>
                      <m:accPr>
                        <m:chr m:val="̅"/>
                        <m:ctrlPr>
                          <a:rPr lang="en-US" altLang="zh-CN" i="1" smtClean="0">
                            <a:latin typeface="Cambria Math" panose="02040503050406030204" pitchFamily="18" charset="0"/>
                          </a:rPr>
                        </m:ctrlPr>
                      </m:accPr>
                      <m:e>
                        <m:r>
                          <m:rPr>
                            <m:nor/>
                          </m:rPr>
                          <a:rPr lang="en-US" altLang="zh-CN" dirty="0"/>
                          <m:t>A</m:t>
                        </m:r>
                        <m:r>
                          <m:rPr>
                            <m:nor/>
                          </m:rPr>
                          <a:rPr lang="en-US" altLang="zh-CN" dirty="0"/>
                          <m:t>+</m:t>
                        </m:r>
                        <m:r>
                          <m:rPr>
                            <m:nor/>
                          </m:rPr>
                          <a:rPr lang="en-US" altLang="zh-CN" dirty="0"/>
                          <m:t>B</m:t>
                        </m:r>
                      </m:e>
                    </m:acc>
                  </m:oMath>
                </a14:m>
                <a:br>
                  <a:rPr lang="en-US" altLang="zh-CN" dirty="0"/>
                </a:br>
                <a:r>
                  <a:rPr lang="zh-CN" altLang="en-US" dirty="0"/>
                  <a:t>　　异或表达式：</a:t>
                </a:r>
                <a:r>
                  <a:rPr lang="en-US" altLang="zh-CN" dirty="0"/>
                  <a:t> F=A    B</a:t>
                </a:r>
                <a:r>
                  <a:rPr lang="zh-CN" altLang="en-US" dirty="0"/>
                  <a:t>􀱈</a:t>
                </a:r>
                <a:r>
                  <a:rPr lang="en-US" altLang="zh-CN" dirty="0"/>
                  <a:t>B=A</a:t>
                </a:r>
                <a14:m>
                  <m:oMath xmlns:m="http://schemas.openxmlformats.org/officeDocument/2006/math">
                    <m:acc>
                      <m:accPr>
                        <m:chr m:val="̅"/>
                        <m:ctrlPr>
                          <a:rPr lang="en-US" altLang="zh-CN" i="1">
                            <a:latin typeface="Cambria Math" panose="02040503050406030204" pitchFamily="18" charset="0"/>
                          </a:rPr>
                        </m:ctrlPr>
                      </m:accPr>
                      <m:e>
                        <m:r>
                          <m:rPr>
                            <m:nor/>
                          </m:rPr>
                          <a:rPr lang="en-US" altLang="zh-CN" dirty="0"/>
                          <m:t>B</m:t>
                        </m:r>
                      </m:e>
                    </m:acc>
                    <m:r>
                      <a:rPr lang="en-US" altLang="zh-CN" i="1" dirty="0">
                        <a:latin typeface="Cambria Math"/>
                      </a:rPr>
                      <m:t> </m:t>
                    </m:r>
                  </m:oMath>
                </a14:m>
                <a:r>
                  <a:rPr lang="en-US" altLang="zh-CN" dirty="0"/>
                  <a:t>+ </a:t>
                </a:r>
                <a14:m>
                  <m:oMath xmlns:m="http://schemas.openxmlformats.org/officeDocument/2006/math">
                    <m:acc>
                      <m:accPr>
                        <m:chr m:val="̅"/>
                        <m:ctrlPr>
                          <a:rPr lang="en-US" altLang="zh-CN" i="1">
                            <a:latin typeface="Cambria Math" panose="02040503050406030204" pitchFamily="18" charset="0"/>
                          </a:rPr>
                        </m:ctrlPr>
                      </m:accPr>
                      <m:e>
                        <m:r>
                          <m:rPr>
                            <m:nor/>
                          </m:rPr>
                          <a:rPr lang="en-US" altLang="zh-CN" dirty="0"/>
                          <m:t>A</m:t>
                        </m:r>
                      </m:e>
                    </m:acc>
                  </m:oMath>
                </a14:m>
                <a:r>
                  <a:rPr lang="en-US" altLang="zh-CN" dirty="0"/>
                  <a:t>B</a:t>
                </a:r>
                <a:br>
                  <a:rPr lang="en-US" altLang="zh-CN" dirty="0"/>
                </a:br>
                <a:r>
                  <a:rPr lang="zh-CN" altLang="en-US" dirty="0"/>
                  <a:t>　　同或表达式：</a:t>
                </a:r>
                <a:r>
                  <a:rPr lang="en-US" altLang="zh-CN" dirty="0"/>
                  <a:t> F=A☉B=AB+ </a:t>
                </a:r>
                <a14:m>
                  <m:oMath xmlns:m="http://schemas.openxmlformats.org/officeDocument/2006/math">
                    <m:acc>
                      <m:accPr>
                        <m:chr m:val="̅"/>
                        <m:ctrlPr>
                          <a:rPr lang="en-US" altLang="zh-CN" i="1">
                            <a:latin typeface="Cambria Math" panose="02040503050406030204" pitchFamily="18" charset="0"/>
                          </a:rPr>
                        </m:ctrlPr>
                      </m:accPr>
                      <m:e>
                        <m:r>
                          <m:rPr>
                            <m:nor/>
                          </m:rPr>
                          <a:rPr lang="en-US" altLang="zh-CN" dirty="0"/>
                          <m:t>A</m:t>
                        </m:r>
                      </m:e>
                    </m:acc>
                  </m:oMath>
                </a14:m>
                <a:r>
                  <a:rPr lang="en-US" altLang="zh-CN" dirty="0"/>
                  <a:t> </a:t>
                </a:r>
                <a14:m>
                  <m:oMath xmlns:m="http://schemas.openxmlformats.org/officeDocument/2006/math">
                    <m:acc>
                      <m:accPr>
                        <m:chr m:val="̅"/>
                        <m:ctrlPr>
                          <a:rPr lang="en-US" altLang="zh-CN" i="1">
                            <a:latin typeface="Cambria Math" panose="02040503050406030204" pitchFamily="18" charset="0"/>
                          </a:rPr>
                        </m:ctrlPr>
                      </m:accPr>
                      <m:e>
                        <m:r>
                          <m:rPr>
                            <m:nor/>
                          </m:rPr>
                          <a:rPr lang="en-US" altLang="zh-CN" dirty="0"/>
                          <m:t>B</m:t>
                        </m:r>
                      </m:e>
                    </m:acc>
                  </m:oMath>
                </a14:m>
                <a:r>
                  <a:rPr lang="en-US" altLang="zh-CN" dirty="0"/>
                  <a:t> </a:t>
                </a:r>
                <a:br>
                  <a:rPr lang="en-US" altLang="zh-CN" dirty="0"/>
                </a:br>
                <a:r>
                  <a:rPr lang="zh-CN" altLang="en-US" dirty="0"/>
                  <a:t>　　与非与非表达式：</a:t>
                </a:r>
                <a:r>
                  <a:rPr lang="en-US" altLang="zh-CN" dirty="0"/>
                  <a:t> F=</a:t>
                </a:r>
                <a14:m>
                  <m:oMath xmlns:m="http://schemas.openxmlformats.org/officeDocument/2006/math">
                    <m:acc>
                      <m:accPr>
                        <m:chr m:val="̅"/>
                        <m:ctrlPr>
                          <a:rPr lang="en-US" altLang="zh-CN" i="1" smtClean="0">
                            <a:latin typeface="Cambria Math" panose="02040503050406030204" pitchFamily="18" charset="0"/>
                          </a:rPr>
                        </m:ctrlPr>
                      </m:accPr>
                      <m:e>
                        <m:acc>
                          <m:accPr>
                            <m:chr m:val="̅"/>
                            <m:ctrlPr>
                              <a:rPr lang="en-US" altLang="zh-CN" i="1">
                                <a:latin typeface="Cambria Math" panose="02040503050406030204" pitchFamily="18" charset="0"/>
                              </a:rPr>
                            </m:ctrlPr>
                          </m:accPr>
                          <m:e>
                            <m:r>
                              <m:rPr>
                                <m:nor/>
                              </m:rPr>
                              <a:rPr lang="en-US" altLang="zh-CN" dirty="0"/>
                              <m:t>AB</m:t>
                            </m:r>
                          </m:e>
                        </m:acc>
                        <m:r>
                          <a:rPr lang="en-US" altLang="zh-CN" b="0" i="1" dirty="0" smtClean="0">
                            <a:latin typeface="Cambria Math" panose="02040503050406030204" pitchFamily="18" charset="0"/>
                          </a:rPr>
                          <m:t> </m:t>
                        </m:r>
                        <m:acc>
                          <m:accPr>
                            <m:chr m:val="̅"/>
                            <m:ctrlPr>
                              <a:rPr lang="en-US" altLang="zh-CN" i="1">
                                <a:latin typeface="Cambria Math" panose="02040503050406030204" pitchFamily="18" charset="0"/>
                              </a:rPr>
                            </m:ctrlPr>
                          </m:accPr>
                          <m:e>
                            <m:r>
                              <m:rPr>
                                <m:nor/>
                              </m:rPr>
                              <a:rPr lang="en-US" altLang="zh-CN" b="0" i="0" smtClean="0">
                                <a:latin typeface="Cambria Math" panose="02040503050406030204" pitchFamily="18" charset="0"/>
                              </a:rPr>
                              <m:t>CD</m:t>
                            </m:r>
                          </m:e>
                        </m:acc>
                      </m:e>
                    </m:acc>
                  </m:oMath>
                </a14:m>
                <a:r>
                  <a:rPr lang="zh-CN" altLang="en-US" dirty="0"/>
                  <a:t>　　</a:t>
                </a:r>
                <a:br>
                  <a:rPr lang="en-US" altLang="zh-CN" dirty="0"/>
                </a:br>
                <a:r>
                  <a:rPr lang="zh-CN" altLang="en-US" dirty="0"/>
                  <a:t>　　或非或非表达式：</a:t>
                </a:r>
                <a:r>
                  <a:rPr lang="en-US" altLang="zh-CN" dirty="0"/>
                  <a:t> F=</a:t>
                </a:r>
                <a14:m>
                  <m:oMath xmlns:m="http://schemas.openxmlformats.org/officeDocument/2006/math">
                    <m:acc>
                      <m:accPr>
                        <m:chr m:val="̅"/>
                        <m:ctrlPr>
                          <a:rPr lang="en-US" altLang="zh-CN" i="1">
                            <a:latin typeface="Cambria Math" panose="02040503050406030204" pitchFamily="18" charset="0"/>
                          </a:rPr>
                        </m:ctrlPr>
                      </m:accPr>
                      <m:e>
                        <m:acc>
                          <m:accPr>
                            <m:chr m:val="̅"/>
                            <m:ctrlPr>
                              <a:rPr lang="en-US" altLang="zh-CN" i="1">
                                <a:latin typeface="Cambria Math" panose="02040503050406030204" pitchFamily="18" charset="0"/>
                              </a:rPr>
                            </m:ctrlPr>
                          </m:accPr>
                          <m:e>
                            <m:r>
                              <m:rPr>
                                <m:nor/>
                              </m:rPr>
                              <a:rPr lang="en-US" altLang="zh-CN" dirty="0"/>
                              <m:t>A</m:t>
                            </m:r>
                            <m:r>
                              <m:rPr>
                                <m:nor/>
                              </m:rPr>
                              <a:rPr lang="en-US" altLang="zh-CN" dirty="0"/>
                              <m:t>+</m:t>
                            </m:r>
                            <m:r>
                              <m:rPr>
                                <m:nor/>
                              </m:rPr>
                              <a:rPr lang="en-US" altLang="zh-CN" dirty="0"/>
                              <m:t>B</m:t>
                            </m:r>
                          </m:e>
                        </m:acc>
                        <m:r>
                          <m:rPr>
                            <m:nor/>
                          </m:rPr>
                          <a:rPr lang="en-US" altLang="zh-CN" dirty="0"/>
                          <m:t>+</m:t>
                        </m:r>
                        <m:acc>
                          <m:accPr>
                            <m:chr m:val="̅"/>
                            <m:ctrlPr>
                              <a:rPr lang="en-US" altLang="zh-CN" i="1">
                                <a:latin typeface="Cambria Math" panose="02040503050406030204" pitchFamily="18" charset="0"/>
                              </a:rPr>
                            </m:ctrlPr>
                          </m:accPr>
                          <m:e>
                            <m:r>
                              <m:rPr>
                                <m:nor/>
                              </m:rPr>
                              <a:rPr lang="en-US" altLang="zh-CN" b="0" i="0" dirty="0" smtClean="0"/>
                              <m:t>C</m:t>
                            </m:r>
                            <m:r>
                              <m:rPr>
                                <m:nor/>
                              </m:rPr>
                              <a:rPr lang="en-US" altLang="zh-CN" dirty="0"/>
                              <m:t>+</m:t>
                            </m:r>
                            <m:r>
                              <a:rPr lang="en-US" altLang="zh-CN" b="0" i="1" dirty="0" smtClean="0">
                                <a:latin typeface="Cambria Math" panose="02040503050406030204" pitchFamily="18" charset="0"/>
                              </a:rPr>
                              <m:t>𝐷</m:t>
                            </m:r>
                          </m:e>
                        </m:acc>
                      </m:e>
                    </m:acc>
                  </m:oMath>
                </a14:m>
                <a:br>
                  <a:rPr lang="en-US" altLang="zh-CN" dirty="0"/>
                </a:br>
                <a:r>
                  <a:rPr lang="zh-CN" altLang="en-US" dirty="0"/>
                  <a:t>　　以上这些复合逻辑运算的真值表分别如表 </a:t>
                </a:r>
                <a:r>
                  <a:rPr lang="en-US" altLang="zh-CN" dirty="0"/>
                  <a:t>1</a:t>
                </a:r>
                <a:r>
                  <a:rPr lang="zh-CN" altLang="en-US" dirty="0"/>
                  <a:t>－</a:t>
                </a:r>
                <a:r>
                  <a:rPr lang="en-US" altLang="zh-CN" dirty="0"/>
                  <a:t>7~1</a:t>
                </a:r>
                <a:r>
                  <a:rPr lang="zh-CN" altLang="en-US" dirty="0"/>
                  <a:t>－</a:t>
                </a:r>
                <a:r>
                  <a:rPr lang="en-US" altLang="zh-CN" dirty="0"/>
                  <a:t>12 </a:t>
                </a:r>
                <a:r>
                  <a:rPr lang="zh-CN" altLang="en-US" dirty="0"/>
                  <a:t>所示。　</a:t>
                </a:r>
                <a:endParaRPr lang="zh-CN" altLang="zh-CN" dirty="0"/>
              </a:p>
            </p:txBody>
          </p:sp>
        </mc:Choice>
        <mc:Fallback xmlns="">
          <p:sp>
            <p:nvSpPr>
              <p:cNvPr id="408578" name="Rectangle 2"/>
              <p:cNvSpPr>
                <a:spLocks noGrp="1" noRot="1" noChangeAspect="1" noMove="1" noResize="1" noEditPoints="1" noAdjustHandles="1" noChangeArrowheads="1" noChangeShapeType="1" noTextEdit="1"/>
              </p:cNvSpPr>
              <p:nvPr>
                <p:ph type="title"/>
              </p:nvPr>
            </p:nvSpPr>
            <p:spPr>
              <a:xfrm>
                <a:off x="539552" y="188640"/>
                <a:ext cx="8115300" cy="5638800"/>
              </a:xfrm>
              <a:blipFill>
                <a:blip r:embed="rId3"/>
                <a:stretch>
                  <a:fillRect l="-1202" r="-1127" b="-10703"/>
                </a:stretch>
              </a:blipFill>
            </p:spPr>
            <p:txBody>
              <a:bodyPr/>
              <a:lstStyle/>
              <a:p>
                <a:r>
                  <a:rPr lang="zh-CN" altLang="en-US">
                    <a:noFill/>
                  </a:rPr>
                  <a:t> </a:t>
                </a:r>
              </a:p>
            </p:txBody>
          </p:sp>
        </mc:Fallback>
      </mc:AlternateContent>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p:txBody>
          <a:bodyPr/>
          <a:lstStyle/>
          <a:p>
            <a:endParaRPr lang="zh-CN" altLang="zh-CN"/>
          </a:p>
        </p:txBody>
      </p:sp>
      <p:sp>
        <p:nvSpPr>
          <p:cNvPr id="409603"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915" y="918812"/>
            <a:ext cx="8202170" cy="5020376"/>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ChangeArrowheads="1"/>
          </p:cNvSpPr>
          <p:nvPr>
            <p:ph type="title"/>
          </p:nvPr>
        </p:nvSpPr>
        <p:spPr/>
        <p:txBody>
          <a:bodyPr/>
          <a:lstStyle/>
          <a:p>
            <a:endParaRPr lang="zh-CN" altLang="zh-CN"/>
          </a:p>
        </p:txBody>
      </p:sp>
      <p:sp>
        <p:nvSpPr>
          <p:cNvPr id="410627" name="Rectangle 3"/>
          <p:cNvSpPr>
            <a:spLocks noGrp="1" noChangeArrowheads="1"/>
          </p:cNvSpPr>
          <p:nvPr>
            <p:ph type="body" idx="1"/>
          </p:nvPr>
        </p:nvSpPr>
        <p:spPr/>
        <p:txBody>
          <a:bodyPr/>
          <a:lstStyle/>
          <a:p>
            <a:endParaRPr lang="zh-CN" altLang="zh-CN"/>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692696"/>
            <a:ext cx="7733146" cy="579350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br>
              <a:rPr lang="en-US" altLang="zh-CN" dirty="0"/>
            </a:br>
            <a:r>
              <a:rPr lang="zh-CN" altLang="en-US" dirty="0"/>
              <a:t>　　数的一般展开式表示法如下：</a:t>
            </a:r>
            <a:br>
              <a:rPr lang="en-US" altLang="zh-CN" dirty="0"/>
            </a:br>
            <a:br>
              <a:rPr lang="en-US" altLang="zh-CN" dirty="0"/>
            </a:br>
            <a:br>
              <a:rPr lang="en-US" altLang="zh-CN" dirty="0"/>
            </a:br>
            <a:br>
              <a:rPr lang="en-US" altLang="zh-CN" dirty="0"/>
            </a:br>
            <a:br>
              <a:rPr lang="en-US" altLang="zh-CN" dirty="0"/>
            </a:br>
            <a:r>
              <a:rPr lang="zh-CN" altLang="en-US" dirty="0"/>
              <a:t>　　式中，</a:t>
            </a:r>
            <a:r>
              <a:rPr lang="en-US" altLang="zh-CN" dirty="0"/>
              <a:t> </a:t>
            </a:r>
            <a:r>
              <a:rPr lang="en-US" altLang="zh-CN" i="1" dirty="0"/>
              <a:t>n</a:t>
            </a:r>
            <a:r>
              <a:rPr lang="en-US" altLang="zh-CN" dirty="0"/>
              <a:t> </a:t>
            </a:r>
            <a:r>
              <a:rPr lang="zh-CN" altLang="en-US" dirty="0"/>
              <a:t>是整数部分的位数，</a:t>
            </a:r>
            <a:r>
              <a:rPr lang="en-US" altLang="zh-CN" dirty="0"/>
              <a:t> </a:t>
            </a:r>
            <a:r>
              <a:rPr lang="en-US" altLang="zh-CN" i="1" dirty="0"/>
              <a:t>m</a:t>
            </a:r>
            <a:r>
              <a:rPr lang="en-US" altLang="zh-CN" dirty="0"/>
              <a:t> </a:t>
            </a:r>
            <a:r>
              <a:rPr lang="zh-CN" altLang="en-US" dirty="0"/>
              <a:t>是小数部分的位数，</a:t>
            </a:r>
            <a:br>
              <a:rPr lang="en-US" altLang="zh-CN" dirty="0"/>
            </a:br>
            <a:r>
              <a:rPr lang="en-US" altLang="zh-CN" i="1" dirty="0"/>
              <a:t>a </a:t>
            </a:r>
            <a:r>
              <a:rPr lang="en-US" altLang="zh-CN" i="1" baseline="-25000" dirty="0"/>
              <a:t>i</a:t>
            </a:r>
            <a:r>
              <a:rPr lang="en-US" altLang="zh-CN" i="1" dirty="0"/>
              <a:t> </a:t>
            </a:r>
            <a:r>
              <a:rPr lang="zh-CN" altLang="en-US" dirty="0"/>
              <a:t>是第</a:t>
            </a:r>
            <a:r>
              <a:rPr lang="zh-CN" altLang="en-US" i="1" dirty="0"/>
              <a:t> </a:t>
            </a:r>
            <a:r>
              <a:rPr lang="en-US" altLang="zh-CN" i="1" dirty="0"/>
              <a:t>i</a:t>
            </a:r>
            <a:r>
              <a:rPr lang="en-US" altLang="zh-CN" dirty="0"/>
              <a:t> </a:t>
            </a:r>
            <a:r>
              <a:rPr lang="zh-CN" altLang="en-US" dirty="0"/>
              <a:t>位的系数，</a:t>
            </a:r>
            <a:r>
              <a:rPr lang="en-US" altLang="zh-CN" dirty="0"/>
              <a:t> </a:t>
            </a:r>
            <a:r>
              <a:rPr lang="en-US" altLang="zh-CN" i="1" dirty="0"/>
              <a:t>R </a:t>
            </a:r>
            <a:r>
              <a:rPr lang="zh-CN" altLang="en-US" dirty="0"/>
              <a:t>是基数，</a:t>
            </a:r>
            <a:r>
              <a:rPr lang="en-US" altLang="zh-CN" dirty="0"/>
              <a:t> </a:t>
            </a:r>
            <a:r>
              <a:rPr lang="en-US" altLang="zh-CN" i="1" dirty="0"/>
              <a:t>R</a:t>
            </a:r>
            <a:r>
              <a:rPr lang="en-US" altLang="zh-CN" i="1" baseline="30000" dirty="0"/>
              <a:t>i</a:t>
            </a:r>
            <a:r>
              <a:rPr lang="zh-CN" altLang="en-US" dirty="0"/>
              <a:t>称为第</a:t>
            </a:r>
            <a:r>
              <a:rPr lang="zh-CN" altLang="en-US" i="1" dirty="0"/>
              <a:t> </a:t>
            </a:r>
            <a:r>
              <a:rPr lang="en-US" altLang="zh-CN" i="1" dirty="0"/>
              <a:t>i </a:t>
            </a:r>
            <a:r>
              <a:rPr lang="zh-CN" altLang="en-US" dirty="0"/>
              <a:t>位的权。</a:t>
            </a:r>
            <a:endParaRPr lang="zh-CN" altLang="zh-CN" dirty="0"/>
          </a:p>
        </p:txBody>
      </p:sp>
      <p:sp>
        <p:nvSpPr>
          <p:cNvPr id="364547"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1860948"/>
            <a:ext cx="8172400" cy="114255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p:cNvSpPr>
            <a:spLocks noGrp="1" noChangeArrowheads="1"/>
          </p:cNvSpPr>
          <p:nvPr>
            <p:ph type="title"/>
          </p:nvPr>
        </p:nvSpPr>
        <p:spPr/>
        <p:txBody>
          <a:bodyPr/>
          <a:lstStyle/>
          <a:p>
            <a:br>
              <a:rPr lang="en-US" altLang="zh-CN" dirty="0"/>
            </a:br>
            <a:r>
              <a:rPr lang="en-US" altLang="zh-CN" b="1" dirty="0"/>
              <a:t>1. 2. 2  </a:t>
            </a:r>
            <a:r>
              <a:rPr lang="zh-CN" altLang="en-US" b="1" dirty="0"/>
              <a:t>门电路</a:t>
            </a:r>
            <a:br>
              <a:rPr lang="zh-CN" altLang="en-US" b="1" dirty="0"/>
            </a:br>
            <a:r>
              <a:rPr lang="zh-CN" altLang="en-US" b="1" dirty="0"/>
              <a:t>　　</a:t>
            </a:r>
            <a:r>
              <a:rPr lang="zh-CN" altLang="en-US" dirty="0"/>
              <a:t>输出和输入之间具有一定逻辑关系的电路称为逻辑门电路，简称门电路。常用的门电路有与门、或门、非门、与非门、或非门、与或非门、异或门、同或门等，它们的逻辑符号如图 </a:t>
            </a:r>
            <a:r>
              <a:rPr lang="en-US" altLang="zh-CN" dirty="0"/>
              <a:t>1</a:t>
            </a:r>
            <a:r>
              <a:rPr lang="zh-CN" altLang="en-US" dirty="0"/>
              <a:t>－</a:t>
            </a:r>
            <a:r>
              <a:rPr lang="en-US" altLang="zh-CN" dirty="0"/>
              <a:t>4 </a:t>
            </a:r>
            <a:r>
              <a:rPr lang="zh-CN" altLang="en-US" dirty="0"/>
              <a:t>所示。</a:t>
            </a:r>
            <a:endParaRPr lang="zh-CN" altLang="zh-CN" dirty="0"/>
          </a:p>
        </p:txBody>
      </p:sp>
      <p:sp>
        <p:nvSpPr>
          <p:cNvPr id="411651" name="Rectangle 3"/>
          <p:cNvSpPr>
            <a:spLocks noGrp="1" noChangeArrowheads="1"/>
          </p:cNvSpPr>
          <p:nvPr>
            <p:ph type="body" idx="1"/>
          </p:nvPr>
        </p:nvSpPr>
        <p:spPr/>
        <p:txBody>
          <a:bodyPr/>
          <a:lstStyle/>
          <a:p>
            <a:endParaRPr lang="zh-CN" altLang="zh-CN"/>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ChangeArrowheads="1"/>
          </p:cNvSpPr>
          <p:nvPr>
            <p:ph type="title"/>
          </p:nvPr>
        </p:nvSpPr>
        <p:spPr/>
        <p:txBody>
          <a:bodyPr/>
          <a:lstStyle/>
          <a:p>
            <a:endParaRPr lang="zh-CN" altLang="zh-CN"/>
          </a:p>
        </p:txBody>
      </p:sp>
      <p:sp>
        <p:nvSpPr>
          <p:cNvPr id="412675" name="Rectangle 3"/>
          <p:cNvSpPr>
            <a:spLocks noGrp="1" noChangeArrowheads="1"/>
          </p:cNvSpPr>
          <p:nvPr>
            <p:ph type="body" idx="1"/>
          </p:nvPr>
        </p:nvSpPr>
        <p:spPr/>
        <p:txBody>
          <a:bodyPr/>
          <a:lstStyle/>
          <a:p>
            <a:r>
              <a:rPr lang="zh-CN" altLang="en-US" dirty="0"/>
              <a:t>图 </a:t>
            </a:r>
            <a:r>
              <a:rPr lang="en-US" altLang="zh-CN" dirty="0"/>
              <a:t>1</a:t>
            </a:r>
            <a:r>
              <a:rPr lang="zh-CN" altLang="en-US" dirty="0"/>
              <a:t>－</a:t>
            </a:r>
            <a:r>
              <a:rPr lang="en-US" altLang="zh-CN" dirty="0"/>
              <a:t>4  </a:t>
            </a:r>
            <a:r>
              <a:rPr lang="zh-CN" altLang="en-US" dirty="0"/>
              <a:t>常用门电路的逻辑符号</a:t>
            </a:r>
            <a:endParaRPr lang="zh-CN" altLang="zh-CN" dirty="0"/>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493" y="2257261"/>
            <a:ext cx="8507013" cy="2343477"/>
          </a:xfrm>
          <a:prstGeom prst="rect">
            <a:avLst/>
          </a:prstGeom>
        </p:spPr>
      </p:pic>
      <p:pic>
        <p:nvPicPr>
          <p:cNvPr id="5" name="Picture 2" descr="H:\出版社\模板\课件素材\GIF动画插件1\GIF020.GIF">
            <a:hlinkClick r:id="rId3" action="ppaction://hlinksldjump"/>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416409" y="6261014"/>
            <a:ext cx="749904" cy="5892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Grp="1" noChangeArrowheads="1"/>
          </p:cNvSpPr>
          <p:nvPr>
            <p:ph type="title"/>
          </p:nvPr>
        </p:nvSpPr>
        <p:spPr>
          <a:xfrm>
            <a:off x="571500" y="533400"/>
            <a:ext cx="8115300" cy="1023392"/>
          </a:xfrm>
        </p:spPr>
        <p:txBody>
          <a:bodyPr/>
          <a:lstStyle/>
          <a:p>
            <a:pPr algn="ctr"/>
            <a:br>
              <a:rPr lang="en-US" altLang="zh-CN" sz="2600" b="1" dirty="0"/>
            </a:br>
            <a:r>
              <a:rPr lang="en-US" altLang="zh-CN" sz="2600" b="1" dirty="0"/>
              <a:t>1. 3  </a:t>
            </a:r>
            <a:r>
              <a:rPr lang="zh-CN" altLang="en-US" sz="2600" b="1" dirty="0"/>
              <a:t>逻辑代数的公式和规则</a:t>
            </a:r>
            <a:endParaRPr lang="zh-CN" altLang="zh-CN" sz="2600" b="1" dirty="0"/>
          </a:p>
        </p:txBody>
      </p:sp>
      <p:sp>
        <p:nvSpPr>
          <p:cNvPr id="413699" name="Rectangle 3"/>
          <p:cNvSpPr>
            <a:spLocks noGrp="1" noChangeArrowheads="1"/>
          </p:cNvSpPr>
          <p:nvPr>
            <p:ph type="body" idx="1"/>
          </p:nvPr>
        </p:nvSpPr>
        <p:spPr/>
        <p:txBody>
          <a:bodyPr/>
          <a:lstStyle/>
          <a:p>
            <a:endParaRPr lang="zh-CN" altLang="zh-CN"/>
          </a:p>
        </p:txBody>
      </p:sp>
      <p:sp>
        <p:nvSpPr>
          <p:cNvPr id="4" name="Rectangle 2"/>
          <p:cNvSpPr txBox="1">
            <a:spLocks noChangeArrowheads="1"/>
          </p:cNvSpPr>
          <p:nvPr/>
        </p:nvSpPr>
        <p:spPr bwMode="auto">
          <a:xfrm>
            <a:off x="723900" y="1732382"/>
            <a:ext cx="8115300" cy="4360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fontAlgn="base">
              <a:lnSpc>
                <a:spcPct val="130000"/>
              </a:lnSpc>
              <a:spcBef>
                <a:spcPct val="0"/>
              </a:spcBef>
              <a:spcAft>
                <a:spcPct val="0"/>
              </a:spcAft>
              <a:defRPr kumimoji="1" sz="2400">
                <a:solidFill>
                  <a:schemeClr val="tx2"/>
                </a:solidFill>
                <a:latin typeface="+mj-lt"/>
                <a:ea typeface="+mj-ea"/>
                <a:cs typeface="+mj-cs"/>
              </a:defRPr>
            </a:lvl1pPr>
            <a:lvl2pPr algn="l" rtl="0" fontAlgn="base">
              <a:lnSpc>
                <a:spcPct val="130000"/>
              </a:lnSpc>
              <a:spcBef>
                <a:spcPct val="0"/>
              </a:spcBef>
              <a:spcAft>
                <a:spcPct val="0"/>
              </a:spcAft>
              <a:defRPr kumimoji="1" sz="2400">
                <a:solidFill>
                  <a:schemeClr val="tx2"/>
                </a:solidFill>
                <a:latin typeface="Times New Roman" pitchFamily="18" charset="0"/>
                <a:ea typeface="宋体" charset="-122"/>
              </a:defRPr>
            </a:lvl2pPr>
            <a:lvl3pPr algn="l" rtl="0" fontAlgn="base">
              <a:lnSpc>
                <a:spcPct val="130000"/>
              </a:lnSpc>
              <a:spcBef>
                <a:spcPct val="0"/>
              </a:spcBef>
              <a:spcAft>
                <a:spcPct val="0"/>
              </a:spcAft>
              <a:defRPr kumimoji="1" sz="2400">
                <a:solidFill>
                  <a:schemeClr val="tx2"/>
                </a:solidFill>
                <a:latin typeface="Times New Roman" pitchFamily="18" charset="0"/>
                <a:ea typeface="宋体" charset="-122"/>
              </a:defRPr>
            </a:lvl3pPr>
            <a:lvl4pPr algn="l" rtl="0" fontAlgn="base">
              <a:lnSpc>
                <a:spcPct val="130000"/>
              </a:lnSpc>
              <a:spcBef>
                <a:spcPct val="0"/>
              </a:spcBef>
              <a:spcAft>
                <a:spcPct val="0"/>
              </a:spcAft>
              <a:defRPr kumimoji="1" sz="2400">
                <a:solidFill>
                  <a:schemeClr val="tx2"/>
                </a:solidFill>
                <a:latin typeface="Times New Roman" pitchFamily="18" charset="0"/>
                <a:ea typeface="宋体" charset="-122"/>
              </a:defRPr>
            </a:lvl4pPr>
            <a:lvl5pPr algn="l" rtl="0" fontAlgn="base">
              <a:lnSpc>
                <a:spcPct val="130000"/>
              </a:lnSpc>
              <a:spcBef>
                <a:spcPct val="0"/>
              </a:spcBef>
              <a:spcAft>
                <a:spcPct val="0"/>
              </a:spcAft>
              <a:defRPr kumimoji="1" sz="2400">
                <a:solidFill>
                  <a:schemeClr val="tx2"/>
                </a:solidFill>
                <a:latin typeface="Times New Roman" pitchFamily="18" charset="0"/>
                <a:ea typeface="宋体" charset="-122"/>
              </a:defRPr>
            </a:lvl5pPr>
            <a:lvl6pPr marL="457200" algn="l" rtl="0" fontAlgn="base">
              <a:lnSpc>
                <a:spcPct val="130000"/>
              </a:lnSpc>
              <a:spcBef>
                <a:spcPct val="0"/>
              </a:spcBef>
              <a:spcAft>
                <a:spcPct val="0"/>
              </a:spcAft>
              <a:defRPr kumimoji="1" sz="2400">
                <a:solidFill>
                  <a:schemeClr val="tx2"/>
                </a:solidFill>
                <a:latin typeface="Times New Roman" pitchFamily="18" charset="0"/>
                <a:ea typeface="宋体" charset="-122"/>
              </a:defRPr>
            </a:lvl6pPr>
            <a:lvl7pPr marL="914400" algn="l" rtl="0" fontAlgn="base">
              <a:lnSpc>
                <a:spcPct val="130000"/>
              </a:lnSpc>
              <a:spcBef>
                <a:spcPct val="0"/>
              </a:spcBef>
              <a:spcAft>
                <a:spcPct val="0"/>
              </a:spcAft>
              <a:defRPr kumimoji="1" sz="2400">
                <a:solidFill>
                  <a:schemeClr val="tx2"/>
                </a:solidFill>
                <a:latin typeface="Times New Roman" pitchFamily="18" charset="0"/>
                <a:ea typeface="宋体" charset="-122"/>
              </a:defRPr>
            </a:lvl7pPr>
            <a:lvl8pPr marL="1371600" algn="l" rtl="0" fontAlgn="base">
              <a:lnSpc>
                <a:spcPct val="130000"/>
              </a:lnSpc>
              <a:spcBef>
                <a:spcPct val="0"/>
              </a:spcBef>
              <a:spcAft>
                <a:spcPct val="0"/>
              </a:spcAft>
              <a:defRPr kumimoji="1" sz="2400">
                <a:solidFill>
                  <a:schemeClr val="tx2"/>
                </a:solidFill>
                <a:latin typeface="Times New Roman" pitchFamily="18" charset="0"/>
                <a:ea typeface="宋体" charset="-122"/>
              </a:defRPr>
            </a:lvl8pPr>
            <a:lvl9pPr marL="1828800" algn="l" rtl="0" fontAlgn="base">
              <a:lnSpc>
                <a:spcPct val="130000"/>
              </a:lnSpc>
              <a:spcBef>
                <a:spcPct val="0"/>
              </a:spcBef>
              <a:spcAft>
                <a:spcPct val="0"/>
              </a:spcAft>
              <a:defRPr kumimoji="1" sz="2400">
                <a:solidFill>
                  <a:schemeClr val="tx2"/>
                </a:solidFill>
                <a:latin typeface="Times New Roman" pitchFamily="18" charset="0"/>
                <a:ea typeface="宋体" charset="-122"/>
              </a:defRPr>
            </a:lvl9pPr>
          </a:lstStyle>
          <a:p>
            <a:br>
              <a:rPr lang="en-US" altLang="zh-CN" dirty="0"/>
            </a:br>
            <a:r>
              <a:rPr lang="en-US" altLang="zh-CN" b="1" dirty="0"/>
              <a:t>1. 3. 1  </a:t>
            </a:r>
            <a:r>
              <a:rPr lang="zh-CN" altLang="en-US" b="1" dirty="0"/>
              <a:t>基本公式</a:t>
            </a:r>
          </a:p>
          <a:p>
            <a:r>
              <a:rPr lang="zh-CN" altLang="en-US" dirty="0"/>
              <a:t>　　逻辑代数的基本公式如下：</a:t>
            </a:r>
            <a:endParaRPr lang="zh-CN" altLang="zh-CN" dirty="0"/>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56" y="3573016"/>
            <a:ext cx="6030167" cy="895475"/>
          </a:xfrm>
          <a:prstGeom prst="rect">
            <a:avLst/>
          </a:prstGeom>
        </p:spPr>
      </p:pic>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8435" y="4397159"/>
            <a:ext cx="6230220" cy="1057423"/>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ChangeArrowheads="1"/>
          </p:cNvSpPr>
          <p:nvPr>
            <p:ph type="title"/>
          </p:nvPr>
        </p:nvSpPr>
        <p:spPr/>
        <p:txBody>
          <a:bodyPr/>
          <a:lstStyle/>
          <a:p>
            <a:br>
              <a:rPr lang="en-US" altLang="zh-CN" dirty="0"/>
            </a:br>
            <a:br>
              <a:rPr lang="en-US" altLang="zh-CN" dirty="0"/>
            </a:br>
            <a:br>
              <a:rPr lang="en-US" altLang="zh-CN" dirty="0"/>
            </a:br>
            <a:br>
              <a:rPr lang="en-US" altLang="zh-CN" dirty="0"/>
            </a:br>
            <a:br>
              <a:rPr lang="en-US" altLang="zh-CN" dirty="0"/>
            </a:br>
            <a:br>
              <a:rPr lang="en-US" altLang="zh-CN" dirty="0"/>
            </a:br>
            <a:br>
              <a:rPr lang="en-US" altLang="zh-CN" dirty="0"/>
            </a:br>
            <a:r>
              <a:rPr lang="zh-CN" altLang="en-US" dirty="0"/>
              <a:t>　　式</a:t>
            </a:r>
            <a:r>
              <a:rPr lang="en-US" altLang="zh-CN" dirty="0"/>
              <a:t>(8 )</a:t>
            </a:r>
            <a:r>
              <a:rPr lang="zh-CN" altLang="en-US" dirty="0"/>
              <a:t>、</a:t>
            </a:r>
            <a:r>
              <a:rPr lang="en-US" altLang="zh-CN" dirty="0"/>
              <a:t>( 8′ )</a:t>
            </a:r>
            <a:r>
              <a:rPr lang="zh-CN" altLang="en-US" dirty="0"/>
              <a:t>称为同一律；式</a:t>
            </a:r>
            <a:r>
              <a:rPr lang="en-US" altLang="zh-CN" dirty="0"/>
              <a:t>( 9 )</a:t>
            </a:r>
            <a:r>
              <a:rPr lang="zh-CN" altLang="en-US" dirty="0"/>
              <a:t>、</a:t>
            </a:r>
            <a:r>
              <a:rPr lang="en-US" altLang="zh-CN" dirty="0"/>
              <a:t>( 9 ′ )</a:t>
            </a:r>
            <a:r>
              <a:rPr lang="zh-CN" altLang="en-US" dirty="0"/>
              <a:t>称为交换律；式</a:t>
            </a:r>
            <a:r>
              <a:rPr lang="en-US" altLang="zh-CN" dirty="0"/>
              <a:t>( 10 )</a:t>
            </a:r>
            <a:r>
              <a:rPr lang="zh-CN" altLang="en-US" dirty="0"/>
              <a:t>、</a:t>
            </a:r>
            <a:r>
              <a:rPr lang="en-US" altLang="zh-CN" dirty="0"/>
              <a:t>( 10 ′ )</a:t>
            </a:r>
            <a:r>
              <a:rPr lang="zh-CN" altLang="en-US" dirty="0"/>
              <a:t>称为结合律；式</a:t>
            </a:r>
            <a:r>
              <a:rPr lang="en-US" altLang="zh-CN" dirty="0"/>
              <a:t>(11 )</a:t>
            </a:r>
            <a:r>
              <a:rPr lang="zh-CN" altLang="en-US" dirty="0"/>
              <a:t>、</a:t>
            </a:r>
            <a:r>
              <a:rPr lang="en-US" altLang="zh-CN" dirty="0"/>
              <a:t>( 11 ′ )</a:t>
            </a:r>
            <a:r>
              <a:rPr lang="zh-CN" altLang="en-US" dirty="0"/>
              <a:t>称为分配律；式</a:t>
            </a:r>
            <a:r>
              <a:rPr lang="en-US" altLang="zh-CN" dirty="0"/>
              <a:t>( 12 )</a:t>
            </a:r>
            <a:r>
              <a:rPr lang="zh-CN" altLang="en-US" dirty="0"/>
              <a:t>、</a:t>
            </a:r>
            <a:r>
              <a:rPr lang="en-US" altLang="zh-CN" dirty="0"/>
              <a:t>( 12 ′ )</a:t>
            </a:r>
            <a:r>
              <a:rPr lang="zh-CN" altLang="en-US" dirty="0"/>
              <a:t>称为德</a:t>
            </a:r>
            <a:r>
              <a:rPr lang="en-US" altLang="zh-CN" dirty="0"/>
              <a:t>·</a:t>
            </a:r>
            <a:r>
              <a:rPr lang="zh-CN" altLang="en-US" dirty="0"/>
              <a:t>摩根</a:t>
            </a:r>
            <a:r>
              <a:rPr lang="en-US" altLang="zh-CN" dirty="0"/>
              <a:t>( </a:t>
            </a:r>
            <a:r>
              <a:rPr lang="en-US" altLang="zh-CN" dirty="0" err="1"/>
              <a:t>De.Morgan</a:t>
            </a:r>
            <a:r>
              <a:rPr lang="en-US" altLang="zh-CN" dirty="0"/>
              <a:t> )</a:t>
            </a:r>
            <a:r>
              <a:rPr lang="zh-CN" altLang="en-US" dirty="0"/>
              <a:t>定律；式</a:t>
            </a:r>
            <a:r>
              <a:rPr lang="en-US" altLang="zh-CN" dirty="0"/>
              <a:t>( 13 )</a:t>
            </a:r>
            <a:r>
              <a:rPr lang="zh-CN" altLang="en-US" dirty="0"/>
              <a:t>称为还原律。</a:t>
            </a:r>
            <a:endParaRPr lang="zh-CN" altLang="zh-CN" dirty="0"/>
          </a:p>
        </p:txBody>
      </p:sp>
      <p:sp>
        <p:nvSpPr>
          <p:cNvPr id="414723"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967" y="1052736"/>
            <a:ext cx="8526066" cy="2848373"/>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2"/>
          <p:cNvSpPr>
            <a:spLocks noGrp="1" noChangeArrowheads="1"/>
          </p:cNvSpPr>
          <p:nvPr>
            <p:ph type="title"/>
          </p:nvPr>
        </p:nvSpPr>
        <p:spPr>
          <a:xfrm>
            <a:off x="539552" y="332656"/>
            <a:ext cx="8115300" cy="5638800"/>
          </a:xfrm>
        </p:spPr>
        <p:txBody>
          <a:bodyPr/>
          <a:lstStyle/>
          <a:p>
            <a:pPr>
              <a:lnSpc>
                <a:spcPct val="120000"/>
              </a:lnSpc>
            </a:pPr>
            <a:br>
              <a:rPr lang="en-US" altLang="zh-CN" dirty="0"/>
            </a:br>
            <a:r>
              <a:rPr lang="en-US" altLang="zh-CN" b="1" dirty="0"/>
              <a:t>1. 3. 2  </a:t>
            </a:r>
            <a:r>
              <a:rPr lang="zh-CN" altLang="en-US" b="1" dirty="0"/>
              <a:t>常用公式</a:t>
            </a:r>
            <a:br>
              <a:rPr lang="zh-CN" altLang="en-US" b="1" dirty="0"/>
            </a:br>
            <a:r>
              <a:rPr lang="zh-CN" altLang="en-US" b="1" dirty="0"/>
              <a:t>　　</a:t>
            </a:r>
            <a:r>
              <a:rPr lang="zh-CN" altLang="en-US" dirty="0"/>
              <a:t>下面列出一些常用的逻辑代数公式，利用前面介绍的基本公式可以对它们加以证明。</a:t>
            </a:r>
            <a:br>
              <a:rPr lang="zh-CN" altLang="en-US" dirty="0"/>
            </a:br>
            <a:r>
              <a:rPr lang="zh-CN" altLang="en-US" dirty="0"/>
              <a:t>　　</a:t>
            </a:r>
            <a:r>
              <a:rPr lang="en-US" altLang="zh-CN" dirty="0"/>
              <a:t>(1) A+A · B=A</a:t>
            </a:r>
            <a:br>
              <a:rPr lang="en-US" altLang="zh-CN" dirty="0"/>
            </a:br>
            <a:r>
              <a:rPr lang="zh-CN" altLang="en-US" dirty="0"/>
              <a:t>　　</a:t>
            </a:r>
            <a:r>
              <a:rPr lang="zh-CN" altLang="en-US" b="1" dirty="0"/>
              <a:t>证明</a:t>
            </a:r>
            <a:r>
              <a:rPr lang="zh-CN" altLang="en-US" dirty="0"/>
              <a:t>：</a:t>
            </a:r>
            <a:r>
              <a:rPr lang="en-US" altLang="zh-CN" dirty="0"/>
              <a:t> A+A · B=A · 1+A · B</a:t>
            </a:r>
            <a:br>
              <a:rPr lang="en-US" altLang="zh-CN" dirty="0"/>
            </a:br>
            <a:r>
              <a:rPr lang="zh-CN" altLang="en-US" dirty="0"/>
              <a:t>　　　　　　　　</a:t>
            </a:r>
            <a:r>
              <a:rPr lang="en-US" altLang="zh-CN" dirty="0"/>
              <a:t>=A ·( 1+B )</a:t>
            </a:r>
            <a:br>
              <a:rPr lang="en-US" altLang="zh-CN" dirty="0"/>
            </a:br>
            <a:r>
              <a:rPr lang="zh-CN" altLang="en-US" dirty="0"/>
              <a:t>　　　　　　　　</a:t>
            </a:r>
            <a:r>
              <a:rPr lang="en-US" altLang="zh-CN" dirty="0"/>
              <a:t>=A · 1</a:t>
            </a:r>
            <a:br>
              <a:rPr lang="en-US" altLang="zh-CN" dirty="0"/>
            </a:br>
            <a:r>
              <a:rPr lang="zh-CN" altLang="en-US" dirty="0"/>
              <a:t>　　　　　　　　</a:t>
            </a:r>
            <a:r>
              <a:rPr lang="en-US" altLang="zh-CN" dirty="0"/>
              <a:t>=A</a:t>
            </a:r>
            <a:br>
              <a:rPr lang="en-US" altLang="zh-CN" dirty="0"/>
            </a:br>
            <a:r>
              <a:rPr lang="zh-CN" altLang="en-US" dirty="0"/>
              <a:t>　　公式的含义是：在一个与或表达式中，如果一个与项是另一个与项的一个因子，则另一个与项可以不要。这一公式称为吸收律。例如：</a:t>
            </a:r>
            <a:br>
              <a:rPr lang="en-US" altLang="zh-CN" dirty="0"/>
            </a:br>
            <a:r>
              <a:rPr lang="zh-CN" altLang="en-US" dirty="0"/>
              <a:t>　　　　　　</a:t>
            </a:r>
            <a:r>
              <a:rPr lang="en-US" altLang="zh-CN" dirty="0"/>
              <a:t>( A+B ) + ( A+B )· C · D=A+B</a:t>
            </a:r>
            <a:endParaRPr lang="zh-CN" altLang="zh-CN"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6770" name="Rectangle 2"/>
              <p:cNvSpPr>
                <a:spLocks noGrp="1" noChangeArrowheads="1"/>
              </p:cNvSpPr>
              <p:nvPr>
                <p:ph type="title"/>
              </p:nvPr>
            </p:nvSpPr>
            <p:spPr/>
            <p:txBody>
              <a:bodyPr/>
              <a:lstStyle/>
              <a:p>
                <a:br>
                  <a:rPr lang="en-US" altLang="zh-CN" dirty="0"/>
                </a:br>
                <a:r>
                  <a:rPr lang="zh-CN" altLang="en-US" dirty="0"/>
                  <a:t>　　</a:t>
                </a:r>
                <a:r>
                  <a:rPr lang="en-US" altLang="zh-CN" dirty="0"/>
                  <a:t> (2) A+</a:t>
                </a:r>
                <a:r>
                  <a:rPr lang="zh-CN" altLang="en-US" dirty="0"/>
                  <a:t> </a:t>
                </a:r>
                <a14:m>
                  <m:oMath xmlns:m="http://schemas.openxmlformats.org/officeDocument/2006/math">
                    <m:acc>
                      <m:accPr>
                        <m:chr m:val="̅"/>
                        <m:ctrlPr>
                          <a:rPr lang="zh-CN" altLang="en-US" i="1" smtClean="0">
                            <a:latin typeface="Cambria Math" panose="02040503050406030204" pitchFamily="18" charset="0"/>
                          </a:rPr>
                        </m:ctrlPr>
                      </m:accPr>
                      <m:e>
                        <m:r>
                          <m:rPr>
                            <m:nor/>
                          </m:rPr>
                          <a:rPr lang="en-US" altLang="zh-CN" dirty="0"/>
                          <m:t>A</m:t>
                        </m:r>
                      </m:e>
                    </m:acc>
                  </m:oMath>
                </a14:m>
                <a:r>
                  <a:rPr lang="en-US" altLang="zh-CN" dirty="0"/>
                  <a:t> · B=A+B</a:t>
                </a:r>
                <a:br>
                  <a:rPr lang="en-US" altLang="zh-CN" dirty="0"/>
                </a:br>
                <a:r>
                  <a:rPr lang="zh-CN" altLang="en-US" dirty="0"/>
                  <a:t>　　证明：</a:t>
                </a:r>
                <a:r>
                  <a:rPr lang="en-US" altLang="zh-CN" dirty="0"/>
                  <a:t> A+</a:t>
                </a:r>
                <a:r>
                  <a:rPr lang="zh-CN" altLang="en-US" dirty="0"/>
                  <a:t> </a:t>
                </a:r>
                <a14:m>
                  <m:oMath xmlns:m="http://schemas.openxmlformats.org/officeDocument/2006/math">
                    <m:acc>
                      <m:accPr>
                        <m:chr m:val="̅"/>
                        <m:ctrlPr>
                          <a:rPr lang="zh-CN" altLang="en-US" i="1">
                            <a:latin typeface="Cambria Math" panose="02040503050406030204" pitchFamily="18" charset="0"/>
                          </a:rPr>
                        </m:ctrlPr>
                      </m:accPr>
                      <m:e>
                        <m:r>
                          <m:rPr>
                            <m:nor/>
                          </m:rPr>
                          <a:rPr lang="en-US" altLang="zh-CN" dirty="0"/>
                          <m:t>A</m:t>
                        </m:r>
                      </m:e>
                    </m:acc>
                  </m:oMath>
                </a14:m>
                <a:r>
                  <a:rPr lang="en-US" altLang="zh-CN" dirty="0"/>
                  <a:t> · B= ( A+</a:t>
                </a:r>
                <a:r>
                  <a:rPr lang="zh-CN" altLang="en-US" dirty="0"/>
                  <a:t> </a:t>
                </a:r>
                <a14:m>
                  <m:oMath xmlns:m="http://schemas.openxmlformats.org/officeDocument/2006/math">
                    <m:acc>
                      <m:accPr>
                        <m:chr m:val="̅"/>
                        <m:ctrlPr>
                          <a:rPr lang="zh-CN" altLang="en-US" i="1">
                            <a:latin typeface="Cambria Math" panose="02040503050406030204" pitchFamily="18" charset="0"/>
                          </a:rPr>
                        </m:ctrlPr>
                      </m:accPr>
                      <m:e>
                        <m:r>
                          <m:rPr>
                            <m:nor/>
                          </m:rPr>
                          <a:rPr lang="en-US" altLang="zh-CN" dirty="0"/>
                          <m:t>A</m:t>
                        </m:r>
                      </m:e>
                    </m:acc>
                  </m:oMath>
                </a14:m>
                <a:r>
                  <a:rPr lang="en-US" altLang="zh-CN" dirty="0"/>
                  <a:t>)·( A+B )</a:t>
                </a:r>
                <a:br>
                  <a:rPr lang="en-US" altLang="zh-CN" dirty="0"/>
                </a:br>
                <a:r>
                  <a:rPr lang="zh-CN" altLang="en-US" dirty="0"/>
                  <a:t>　　　　　　　　</a:t>
                </a:r>
                <a:r>
                  <a:rPr lang="en-US" altLang="zh-CN" dirty="0"/>
                  <a:t>=1 ·( A+B )</a:t>
                </a:r>
                <a:br>
                  <a:rPr lang="en-US" altLang="zh-CN" dirty="0"/>
                </a:br>
                <a:r>
                  <a:rPr lang="zh-CN" altLang="en-US" dirty="0"/>
                  <a:t>　　　　　　　　</a:t>
                </a:r>
                <a:r>
                  <a:rPr lang="en-US" altLang="zh-CN" dirty="0"/>
                  <a:t>=A+B</a:t>
                </a:r>
                <a:br>
                  <a:rPr lang="en-US" altLang="zh-CN" dirty="0"/>
                </a:br>
                <a:r>
                  <a:rPr lang="zh-CN" altLang="en-US" dirty="0"/>
                  <a:t>　　公式的含义是：在一个与或表达式中，如果一个与项的反是另一个与项的一个因子，则这个因子可以不要。例如：</a:t>
                </a:r>
                <a:br>
                  <a:rPr lang="en-US" altLang="zh-CN" dirty="0"/>
                </a:br>
                <a:r>
                  <a:rPr lang="zh-CN" altLang="en-US" dirty="0"/>
                  <a:t>　　　　</a:t>
                </a:r>
                <a:r>
                  <a:rPr lang="en-US" altLang="zh-CN" dirty="0"/>
                  <a:t>A+B+ (</a:t>
                </a:r>
                <a14:m>
                  <m:oMath xmlns:m="http://schemas.openxmlformats.org/officeDocument/2006/math">
                    <m:acc>
                      <m:accPr>
                        <m:chr m:val="̅"/>
                        <m:ctrlPr>
                          <a:rPr lang="zh-CN" altLang="en-US" i="1">
                            <a:latin typeface="Cambria Math" panose="02040503050406030204" pitchFamily="18" charset="0"/>
                          </a:rPr>
                        </m:ctrlPr>
                      </m:accPr>
                      <m:e>
                        <m:r>
                          <m:rPr>
                            <m:nor/>
                          </m:rPr>
                          <a:rPr lang="en-US" altLang="zh-CN" dirty="0"/>
                          <m:t>A</m:t>
                        </m:r>
                      </m:e>
                    </m:acc>
                  </m:oMath>
                </a14:m>
                <a:r>
                  <a:rPr lang="en-US" altLang="zh-CN" dirty="0"/>
                  <a:t> · </a:t>
                </a:r>
                <a14:m>
                  <m:oMath xmlns:m="http://schemas.openxmlformats.org/officeDocument/2006/math">
                    <m:acc>
                      <m:accPr>
                        <m:chr m:val="̅"/>
                        <m:ctrlPr>
                          <a:rPr lang="zh-CN" altLang="en-US" i="1">
                            <a:latin typeface="Cambria Math" panose="02040503050406030204" pitchFamily="18" charset="0"/>
                          </a:rPr>
                        </m:ctrlPr>
                      </m:accPr>
                      <m:e>
                        <m:r>
                          <m:rPr>
                            <m:nor/>
                          </m:rPr>
                          <a:rPr lang="en-US" altLang="zh-CN" dirty="0"/>
                          <m:t>B</m:t>
                        </m:r>
                      </m:e>
                    </m:acc>
                  </m:oMath>
                </a14:m>
                <a:r>
                  <a:rPr lang="zh-CN" altLang="en-US" dirty="0"/>
                  <a:t> </a:t>
                </a:r>
                <a:r>
                  <a:rPr lang="en-US" altLang="zh-CN" dirty="0"/>
                  <a:t>)· C=A+B+</a:t>
                </a:r>
                <a:r>
                  <a:rPr lang="zh-CN" altLang="en-US" dirty="0"/>
                  <a:t> </a:t>
                </a:r>
                <a14:m>
                  <m:oMath xmlns:m="http://schemas.openxmlformats.org/officeDocument/2006/math">
                    <m:acc>
                      <m:accPr>
                        <m:chr m:val="̅"/>
                        <m:ctrlPr>
                          <a:rPr lang="zh-CN" altLang="en-US" i="1">
                            <a:latin typeface="Cambria Math" panose="02040503050406030204" pitchFamily="18" charset="0"/>
                          </a:rPr>
                        </m:ctrlPr>
                      </m:accPr>
                      <m:e>
                        <m:r>
                          <m:rPr>
                            <m:nor/>
                          </m:rPr>
                          <a:rPr lang="en-US" altLang="zh-CN" dirty="0"/>
                          <m:t>A</m:t>
                        </m:r>
                        <m:r>
                          <m:rPr>
                            <m:nor/>
                          </m:rPr>
                          <a:rPr lang="en-US" altLang="zh-CN" dirty="0"/>
                          <m:t>+</m:t>
                        </m:r>
                        <m:r>
                          <m:rPr>
                            <m:nor/>
                          </m:rPr>
                          <a:rPr lang="en-US" altLang="zh-CN" dirty="0"/>
                          <m:t>B</m:t>
                        </m:r>
                      </m:e>
                    </m:acc>
                    <m:r>
                      <a:rPr lang="en-US" altLang="zh-CN" i="1" dirty="0">
                        <a:latin typeface="Cambria Math"/>
                      </a:rPr>
                      <m:t> </m:t>
                    </m:r>
                  </m:oMath>
                </a14:m>
                <a:r>
                  <a:rPr lang="en-US" altLang="zh-CN" dirty="0"/>
                  <a:t>· C=A+B+C</a:t>
                </a:r>
                <a:endParaRPr lang="zh-CN" altLang="zh-CN" dirty="0"/>
              </a:p>
            </p:txBody>
          </p:sp>
        </mc:Choice>
        <mc:Fallback xmlns="">
          <p:sp>
            <p:nvSpPr>
              <p:cNvPr id="416770" name="Rectangle 2"/>
              <p:cNvSpPr>
                <a:spLocks noGrp="1" noRot="1" noChangeAspect="1" noMove="1" noResize="1" noEditPoints="1" noAdjustHandles="1" noChangeArrowheads="1" noChangeShapeType="1" noTextEdit="1"/>
              </p:cNvSpPr>
              <p:nvPr>
                <p:ph type="title"/>
              </p:nvPr>
            </p:nvSpPr>
            <p:spPr>
              <a:blipFill rotWithShape="1">
                <a:blip r:embed="rId2"/>
                <a:stretch>
                  <a:fillRect l="-1202" r="-1052"/>
                </a:stretch>
              </a:blipFill>
            </p:spPr>
            <p:txBody>
              <a:bodyPr/>
              <a:lstStyle/>
              <a:p>
                <a:r>
                  <a:rPr lang="zh-CN" altLang="en-US">
                    <a:noFill/>
                  </a:rPr>
                  <a:t> </a:t>
                </a:r>
              </a:p>
            </p:txBody>
          </p:sp>
        </mc:Fallback>
      </mc:AlternateContent>
      <p:sp>
        <p:nvSpPr>
          <p:cNvPr id="416771" name="Rectangle 3"/>
          <p:cNvSpPr>
            <a:spLocks noGrp="1" noChangeArrowheads="1"/>
          </p:cNvSpPr>
          <p:nvPr>
            <p:ph type="body" idx="1"/>
          </p:nvPr>
        </p:nvSpPr>
        <p:spPr/>
        <p:txBody>
          <a:bodyPr/>
          <a:lstStyle/>
          <a:p>
            <a:endParaRPr lang="zh-CN" altLang="zh-CN"/>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7794" name="Rectangle 2"/>
              <p:cNvSpPr>
                <a:spLocks noGrp="1" noChangeArrowheads="1"/>
              </p:cNvSpPr>
              <p:nvPr>
                <p:ph type="title"/>
              </p:nvPr>
            </p:nvSpPr>
            <p:spPr/>
            <p:txBody>
              <a:bodyPr/>
              <a:lstStyle/>
              <a:p>
                <a:br>
                  <a:rPr lang="en-US" altLang="zh-CN" dirty="0"/>
                </a:br>
                <a:r>
                  <a:rPr lang="zh-CN" altLang="en-US" dirty="0"/>
                  <a:t>　　</a:t>
                </a:r>
                <a:r>
                  <a:rPr lang="en-US" altLang="zh-CN" dirty="0"/>
                  <a:t> (3 ) A · B+</a:t>
                </a:r>
                <a:r>
                  <a:rPr lang="zh-CN" altLang="en-US" dirty="0"/>
                  <a:t> </a:t>
                </a:r>
                <a14:m>
                  <m:oMath xmlns:m="http://schemas.openxmlformats.org/officeDocument/2006/math">
                    <m:acc>
                      <m:accPr>
                        <m:chr m:val="̅"/>
                        <m:ctrlPr>
                          <a:rPr lang="zh-CN" altLang="en-US" i="1">
                            <a:latin typeface="Cambria Math" panose="02040503050406030204" pitchFamily="18" charset="0"/>
                          </a:rPr>
                        </m:ctrlPr>
                      </m:accPr>
                      <m:e>
                        <m:r>
                          <m:rPr>
                            <m:nor/>
                          </m:rPr>
                          <a:rPr lang="en-US" altLang="zh-CN" dirty="0"/>
                          <m:t>A</m:t>
                        </m:r>
                      </m:e>
                    </m:acc>
                  </m:oMath>
                </a14:m>
                <a:r>
                  <a:rPr lang="en-US" altLang="zh-CN" dirty="0"/>
                  <a:t> · C=A · B+</a:t>
                </a:r>
                <a:r>
                  <a:rPr lang="zh-CN" altLang="en-US" dirty="0"/>
                  <a:t> </a:t>
                </a:r>
                <a14:m>
                  <m:oMath xmlns:m="http://schemas.openxmlformats.org/officeDocument/2006/math">
                    <m:acc>
                      <m:accPr>
                        <m:chr m:val="̅"/>
                        <m:ctrlPr>
                          <a:rPr lang="zh-CN" altLang="en-US" i="1">
                            <a:latin typeface="Cambria Math" panose="02040503050406030204" pitchFamily="18" charset="0"/>
                          </a:rPr>
                        </m:ctrlPr>
                      </m:accPr>
                      <m:e>
                        <m:r>
                          <m:rPr>
                            <m:nor/>
                          </m:rPr>
                          <a:rPr lang="en-US" altLang="zh-CN" dirty="0"/>
                          <m:t>A</m:t>
                        </m:r>
                      </m:e>
                    </m:acc>
                  </m:oMath>
                </a14:m>
                <a:r>
                  <a:rPr lang="en-US" altLang="zh-CN" dirty="0"/>
                  <a:t> · C+B · C</a:t>
                </a:r>
                <a:br>
                  <a:rPr lang="en-US" altLang="zh-CN" dirty="0"/>
                </a:br>
                <a:r>
                  <a:rPr lang="zh-CN" altLang="en-US" dirty="0"/>
                  <a:t>　　证明：</a:t>
                </a:r>
                <a:r>
                  <a:rPr lang="en-US" altLang="zh-CN" dirty="0"/>
                  <a:t> A · B+</a:t>
                </a:r>
                <a:r>
                  <a:rPr lang="zh-CN" altLang="en-US" dirty="0"/>
                  <a:t> </a:t>
                </a:r>
                <a14:m>
                  <m:oMath xmlns:m="http://schemas.openxmlformats.org/officeDocument/2006/math">
                    <m:acc>
                      <m:accPr>
                        <m:chr m:val="̅"/>
                        <m:ctrlPr>
                          <a:rPr lang="zh-CN" altLang="en-US" i="1">
                            <a:latin typeface="Cambria Math" panose="02040503050406030204" pitchFamily="18" charset="0"/>
                          </a:rPr>
                        </m:ctrlPr>
                      </m:accPr>
                      <m:e>
                        <m:r>
                          <m:rPr>
                            <m:nor/>
                          </m:rPr>
                          <a:rPr lang="en-US" altLang="zh-CN" dirty="0"/>
                          <m:t>A</m:t>
                        </m:r>
                      </m:e>
                    </m:acc>
                  </m:oMath>
                </a14:m>
                <a:r>
                  <a:rPr lang="en-US" altLang="zh-CN" dirty="0"/>
                  <a:t> · C+B · C=A · B+</a:t>
                </a:r>
                <a:r>
                  <a:rPr lang="zh-CN" altLang="en-US" dirty="0"/>
                  <a:t> </a:t>
                </a:r>
                <a14:m>
                  <m:oMath xmlns:m="http://schemas.openxmlformats.org/officeDocument/2006/math">
                    <m:acc>
                      <m:accPr>
                        <m:chr m:val="̅"/>
                        <m:ctrlPr>
                          <a:rPr lang="zh-CN" altLang="en-US" i="1">
                            <a:latin typeface="Cambria Math" panose="02040503050406030204" pitchFamily="18" charset="0"/>
                          </a:rPr>
                        </m:ctrlPr>
                      </m:accPr>
                      <m:e>
                        <m:r>
                          <m:rPr>
                            <m:nor/>
                          </m:rPr>
                          <a:rPr lang="en-US" altLang="zh-CN" dirty="0"/>
                          <m:t>A</m:t>
                        </m:r>
                      </m:e>
                    </m:acc>
                  </m:oMath>
                </a14:m>
                <a:r>
                  <a:rPr lang="en-US" altLang="zh-CN" dirty="0"/>
                  <a:t> · C+B · C ·( A+</a:t>
                </a:r>
                <a:r>
                  <a:rPr lang="zh-CN" altLang="en-US" dirty="0"/>
                  <a:t> </a:t>
                </a:r>
                <a14:m>
                  <m:oMath xmlns:m="http://schemas.openxmlformats.org/officeDocument/2006/math">
                    <m:acc>
                      <m:accPr>
                        <m:chr m:val="̅"/>
                        <m:ctrlPr>
                          <a:rPr lang="zh-CN" altLang="en-US" i="1">
                            <a:latin typeface="Cambria Math" panose="02040503050406030204" pitchFamily="18" charset="0"/>
                          </a:rPr>
                        </m:ctrlPr>
                      </m:accPr>
                      <m:e>
                        <m:r>
                          <m:rPr>
                            <m:nor/>
                          </m:rPr>
                          <a:rPr lang="en-US" altLang="zh-CN" dirty="0"/>
                          <m:t>A</m:t>
                        </m:r>
                      </m:e>
                    </m:acc>
                  </m:oMath>
                </a14:m>
                <a:r>
                  <a:rPr lang="en-US" altLang="zh-CN" dirty="0"/>
                  <a:t> )</a:t>
                </a:r>
                <a:br>
                  <a:rPr lang="en-US" altLang="zh-CN" dirty="0"/>
                </a:br>
                <a:r>
                  <a:rPr lang="zh-CN" altLang="en-US" dirty="0"/>
                  <a:t>　　　　　　</a:t>
                </a:r>
                <a:r>
                  <a:rPr lang="en-US" altLang="zh-CN" dirty="0"/>
                  <a:t>=A · B+</a:t>
                </a:r>
                <a:r>
                  <a:rPr lang="zh-CN" altLang="en-US" dirty="0"/>
                  <a:t> </a:t>
                </a:r>
                <a14:m>
                  <m:oMath xmlns:m="http://schemas.openxmlformats.org/officeDocument/2006/math">
                    <m:acc>
                      <m:accPr>
                        <m:chr m:val="̅"/>
                        <m:ctrlPr>
                          <a:rPr lang="zh-CN" altLang="en-US" i="1">
                            <a:latin typeface="Cambria Math" panose="02040503050406030204" pitchFamily="18" charset="0"/>
                          </a:rPr>
                        </m:ctrlPr>
                      </m:accPr>
                      <m:e>
                        <m:r>
                          <m:rPr>
                            <m:nor/>
                          </m:rPr>
                          <a:rPr lang="en-US" altLang="zh-CN" dirty="0"/>
                          <m:t>A</m:t>
                        </m:r>
                      </m:e>
                    </m:acc>
                  </m:oMath>
                </a14:m>
                <a:r>
                  <a:rPr lang="en-US" altLang="zh-CN" dirty="0"/>
                  <a:t> · C+A · B · C+ </a:t>
                </a:r>
                <a14:m>
                  <m:oMath xmlns:m="http://schemas.openxmlformats.org/officeDocument/2006/math">
                    <m:acc>
                      <m:accPr>
                        <m:chr m:val="̅"/>
                        <m:ctrlPr>
                          <a:rPr lang="zh-CN" altLang="en-US" i="1">
                            <a:latin typeface="Cambria Math" panose="02040503050406030204" pitchFamily="18" charset="0"/>
                          </a:rPr>
                        </m:ctrlPr>
                      </m:accPr>
                      <m:e>
                        <m:r>
                          <m:rPr>
                            <m:nor/>
                          </m:rPr>
                          <a:rPr lang="en-US" altLang="zh-CN" dirty="0"/>
                          <m:t>A</m:t>
                        </m:r>
                      </m:e>
                    </m:acc>
                  </m:oMath>
                </a14:m>
                <a:r>
                  <a:rPr lang="en-US" altLang="zh-CN" dirty="0"/>
                  <a:t> · B · C</a:t>
                </a:r>
                <a:br>
                  <a:rPr lang="en-US" altLang="zh-CN" dirty="0"/>
                </a:br>
                <a:r>
                  <a:rPr lang="zh-CN" altLang="en-US" dirty="0"/>
                  <a:t>　　　　　　</a:t>
                </a:r>
                <a:r>
                  <a:rPr lang="en-US" altLang="zh-CN" dirty="0"/>
                  <a:t>= ( A · B+A · B · C ) + (</a:t>
                </a:r>
                <a14:m>
                  <m:oMath xmlns:m="http://schemas.openxmlformats.org/officeDocument/2006/math">
                    <m:acc>
                      <m:accPr>
                        <m:chr m:val="̅"/>
                        <m:ctrlPr>
                          <a:rPr lang="zh-CN" altLang="en-US" i="1">
                            <a:latin typeface="Cambria Math" panose="02040503050406030204" pitchFamily="18" charset="0"/>
                          </a:rPr>
                        </m:ctrlPr>
                      </m:accPr>
                      <m:e>
                        <m:r>
                          <m:rPr>
                            <m:nor/>
                          </m:rPr>
                          <a:rPr lang="en-US" altLang="zh-CN" dirty="0"/>
                          <m:t>A</m:t>
                        </m:r>
                      </m:e>
                    </m:acc>
                  </m:oMath>
                </a14:m>
                <a:r>
                  <a:rPr lang="en-US" altLang="zh-CN" dirty="0"/>
                  <a:t> · C+ </a:t>
                </a:r>
                <a14:m>
                  <m:oMath xmlns:m="http://schemas.openxmlformats.org/officeDocument/2006/math">
                    <m:acc>
                      <m:accPr>
                        <m:chr m:val="̅"/>
                        <m:ctrlPr>
                          <a:rPr lang="zh-CN" altLang="en-US" i="1">
                            <a:latin typeface="Cambria Math" panose="02040503050406030204" pitchFamily="18" charset="0"/>
                          </a:rPr>
                        </m:ctrlPr>
                      </m:accPr>
                      <m:e>
                        <m:r>
                          <m:rPr>
                            <m:nor/>
                          </m:rPr>
                          <a:rPr lang="en-US" altLang="zh-CN" dirty="0"/>
                          <m:t>A</m:t>
                        </m:r>
                      </m:e>
                    </m:acc>
                  </m:oMath>
                </a14:m>
                <a:r>
                  <a:rPr lang="en-US" altLang="zh-CN" dirty="0"/>
                  <a:t> · C · B )</a:t>
                </a:r>
                <a:br>
                  <a:rPr lang="en-US" altLang="zh-CN" dirty="0"/>
                </a:br>
                <a:r>
                  <a:rPr lang="zh-CN" altLang="en-US" dirty="0"/>
                  <a:t>　　　　　　</a:t>
                </a:r>
                <a:r>
                  <a:rPr lang="en-US" altLang="zh-CN" dirty="0"/>
                  <a:t>=A · B+</a:t>
                </a:r>
                <a:r>
                  <a:rPr lang="zh-CN" altLang="en-US" dirty="0"/>
                  <a:t> </a:t>
                </a:r>
                <a14:m>
                  <m:oMath xmlns:m="http://schemas.openxmlformats.org/officeDocument/2006/math">
                    <m:acc>
                      <m:accPr>
                        <m:chr m:val="̅"/>
                        <m:ctrlPr>
                          <a:rPr lang="zh-CN" altLang="en-US" i="1">
                            <a:latin typeface="Cambria Math" panose="02040503050406030204" pitchFamily="18" charset="0"/>
                          </a:rPr>
                        </m:ctrlPr>
                      </m:accPr>
                      <m:e>
                        <m:r>
                          <m:rPr>
                            <m:nor/>
                          </m:rPr>
                          <a:rPr lang="en-US" altLang="zh-CN" dirty="0"/>
                          <m:t>A</m:t>
                        </m:r>
                      </m:e>
                    </m:acc>
                  </m:oMath>
                </a14:m>
                <a:r>
                  <a:rPr lang="en-US" altLang="zh-CN" dirty="0"/>
                  <a:t> · C</a:t>
                </a:r>
                <a:br>
                  <a:rPr lang="en-US" altLang="zh-CN" dirty="0"/>
                </a:br>
                <a:r>
                  <a:rPr lang="zh-CN" altLang="en-US" dirty="0"/>
                  <a:t>　　公式的含义是：在一个与或表达式中，如果一个与项中的一个因子的反是另一个与项的一个因子，则由这两个与项其余的因子组成的与项是可要可不要的。例如：</a:t>
                </a:r>
                <a:endParaRPr lang="zh-CN" altLang="zh-CN" dirty="0"/>
              </a:p>
            </p:txBody>
          </p:sp>
        </mc:Choice>
        <mc:Fallback xmlns="">
          <p:sp>
            <p:nvSpPr>
              <p:cNvPr id="417794" name="Rectangle 2"/>
              <p:cNvSpPr>
                <a:spLocks noGrp="1" noRot="1" noChangeAspect="1" noMove="1" noResize="1" noEditPoints="1" noAdjustHandles="1" noChangeArrowheads="1" noChangeShapeType="1" noTextEdit="1"/>
              </p:cNvSpPr>
              <p:nvPr>
                <p:ph type="title"/>
              </p:nvPr>
            </p:nvSpPr>
            <p:spPr>
              <a:blipFill rotWithShape="1">
                <a:blip r:embed="rId2"/>
                <a:stretch>
                  <a:fillRect l="-1202" r="-2479"/>
                </a:stretch>
              </a:blipFill>
            </p:spPr>
            <p:txBody>
              <a:bodyPr/>
              <a:lstStyle/>
              <a:p>
                <a:r>
                  <a:rPr lang="zh-CN" altLang="en-US">
                    <a:noFill/>
                  </a:rPr>
                  <a:t> </a:t>
                </a:r>
              </a:p>
            </p:txBody>
          </p:sp>
        </mc:Fallback>
      </mc:AlternateContent>
      <p:sp>
        <p:nvSpPr>
          <p:cNvPr id="417795" name="Rectangle 3"/>
          <p:cNvSpPr>
            <a:spLocks noGrp="1" noChangeArrowheads="1"/>
          </p:cNvSpPr>
          <p:nvPr>
            <p:ph type="body" idx="1"/>
          </p:nvPr>
        </p:nvSpPr>
        <p:spPr/>
        <p:txBody>
          <a:bodyPr/>
          <a:lstStyle/>
          <a:p>
            <a:endParaRPr lang="zh-CN" altLang="zh-CN"/>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ChangeArrowheads="1"/>
          </p:cNvSpPr>
          <p:nvPr>
            <p:ph type="title"/>
          </p:nvPr>
        </p:nvSpPr>
        <p:spPr/>
        <p:txBody>
          <a:bodyPr/>
          <a:lstStyle/>
          <a:p>
            <a:endParaRPr lang="zh-CN" altLang="zh-CN"/>
          </a:p>
        </p:txBody>
      </p:sp>
      <p:sp>
        <p:nvSpPr>
          <p:cNvPr id="418819"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988840"/>
            <a:ext cx="8264216" cy="1296144"/>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Grp="1" noChangeArrowheads="1"/>
          </p:cNvSpPr>
          <p:nvPr>
            <p:ph type="title"/>
          </p:nvPr>
        </p:nvSpPr>
        <p:spPr/>
        <p:txBody>
          <a:bodyPr/>
          <a:lstStyle/>
          <a:p>
            <a:br>
              <a:rPr lang="en-US" altLang="zh-CN" dirty="0"/>
            </a:br>
            <a:br>
              <a:rPr lang="en-US" altLang="zh-CN" dirty="0"/>
            </a:br>
            <a:br>
              <a:rPr lang="en-US" altLang="zh-CN" dirty="0"/>
            </a:br>
            <a:br>
              <a:rPr lang="en-US" altLang="zh-CN" dirty="0"/>
            </a:br>
            <a:br>
              <a:rPr lang="en-US" altLang="zh-CN" dirty="0"/>
            </a:br>
            <a:br>
              <a:rPr lang="en-US" altLang="zh-CN" dirty="0"/>
            </a:br>
            <a:r>
              <a:rPr lang="zh-CN" altLang="en-US" dirty="0"/>
              <a:t>　　公式的含义是：在一个与或表达式中，如果一个与项中的一个因子的反是另一个与项的一个因子，则包含这两个与项其余因子作为因子的与项是可要可不要的。例如：</a:t>
            </a:r>
            <a:endParaRPr lang="zh-CN" altLang="zh-CN" dirty="0"/>
          </a:p>
        </p:txBody>
      </p:sp>
      <p:sp>
        <p:nvSpPr>
          <p:cNvPr id="419843"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222" y="980728"/>
            <a:ext cx="8202170" cy="2191056"/>
          </a:xfrm>
          <a:prstGeom prst="rect">
            <a:avLst/>
          </a:prstGeom>
        </p:spPr>
      </p:pic>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646" y="5013176"/>
            <a:ext cx="7525801" cy="46679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20866" name="Rectangle 2"/>
              <p:cNvSpPr>
                <a:spLocks noGrp="1" noChangeArrowheads="1"/>
              </p:cNvSpPr>
              <p:nvPr>
                <p:ph type="title"/>
              </p:nvPr>
            </p:nvSpPr>
            <p:spPr/>
            <p:txBody>
              <a:bodyPr/>
              <a:lstStyle/>
              <a:p>
                <a:br>
                  <a:rPr lang="en-US" altLang="zh-CN" dirty="0"/>
                </a:br>
                <a:r>
                  <a:rPr lang="en-US" altLang="zh-CN" b="1" dirty="0"/>
                  <a:t>1. 3. 3  </a:t>
                </a:r>
                <a:r>
                  <a:rPr lang="zh-CN" altLang="en-US" b="1" dirty="0"/>
                  <a:t>三个规则</a:t>
                </a:r>
                <a:br>
                  <a:rPr lang="zh-CN" altLang="en-US" b="1" dirty="0"/>
                </a:br>
                <a:r>
                  <a:rPr lang="zh-CN" altLang="en-US" b="1" dirty="0"/>
                  <a:t>　　</a:t>
                </a:r>
                <a:r>
                  <a:rPr lang="en-US" altLang="zh-CN" b="1" dirty="0"/>
                  <a:t>1. </a:t>
                </a:r>
                <a:r>
                  <a:rPr lang="zh-CN" altLang="en-US" b="1" dirty="0"/>
                  <a:t>代入规则</a:t>
                </a:r>
                <a:br>
                  <a:rPr lang="zh-CN" altLang="en-US" b="1" dirty="0"/>
                </a:br>
                <a:r>
                  <a:rPr lang="zh-CN" altLang="en-US" b="1" dirty="0"/>
                  <a:t>　　</a:t>
                </a:r>
                <a:r>
                  <a:rPr lang="zh-CN" altLang="en-US" dirty="0"/>
                  <a:t>描述：在一个逻辑等式两边出现某个变量</a:t>
                </a:r>
                <a:r>
                  <a:rPr lang="en-US" altLang="zh-CN" dirty="0"/>
                  <a:t>(</a:t>
                </a:r>
                <a:r>
                  <a:rPr lang="zh-CN" altLang="en-US" dirty="0"/>
                  <a:t>或表示式</a:t>
                </a:r>
                <a:r>
                  <a:rPr lang="en-US" altLang="zh-CN" dirty="0"/>
                  <a:t>)</a:t>
                </a:r>
                <a:r>
                  <a:rPr lang="zh-CN" altLang="en-US" dirty="0"/>
                  <a:t>的所有位置都代入另一个变量</a:t>
                </a:r>
                <a:r>
                  <a:rPr lang="en-US" altLang="zh-CN" dirty="0"/>
                  <a:t>(</a:t>
                </a:r>
                <a:r>
                  <a:rPr lang="zh-CN" altLang="en-US" dirty="0"/>
                  <a:t>或表达式</a:t>
                </a:r>
                <a:r>
                  <a:rPr lang="en-US" altLang="zh-CN" dirty="0"/>
                  <a:t>)</a:t>
                </a:r>
                <a:r>
                  <a:rPr lang="zh-CN" altLang="en-US" dirty="0"/>
                  <a:t>时，等式仍然成立。</a:t>
                </a:r>
                <a:br>
                  <a:rPr lang="zh-CN" altLang="en-US" dirty="0"/>
                </a:br>
                <a:r>
                  <a:rPr lang="zh-CN" altLang="en-US" dirty="0"/>
                  <a:t>　　例如：已知 </a:t>
                </a:r>
                <a14:m>
                  <m:oMath xmlns:m="http://schemas.openxmlformats.org/officeDocument/2006/math">
                    <m:acc>
                      <m:accPr>
                        <m:chr m:val="̅"/>
                        <m:ctrlPr>
                          <a:rPr lang="zh-CN" altLang="en-US" i="1" smtClean="0">
                            <a:latin typeface="Cambria Math" panose="02040503050406030204" pitchFamily="18" charset="0"/>
                          </a:rPr>
                        </m:ctrlPr>
                      </m:accPr>
                      <m:e>
                        <m:r>
                          <m:rPr>
                            <m:nor/>
                          </m:rPr>
                          <a:rPr lang="en-US" altLang="zh-CN" dirty="0"/>
                          <m:t>A</m:t>
                        </m:r>
                        <m:r>
                          <m:rPr>
                            <m:nor/>
                          </m:rPr>
                          <a:rPr lang="en-US" altLang="zh-CN" dirty="0"/>
                          <m:t> · </m:t>
                        </m:r>
                        <m:r>
                          <m:rPr>
                            <m:nor/>
                          </m:rPr>
                          <a:rPr lang="en-US" altLang="zh-CN" dirty="0"/>
                          <m:t>B</m:t>
                        </m:r>
                      </m:e>
                    </m:acc>
                  </m:oMath>
                </a14:m>
                <a:r>
                  <a:rPr lang="en-US" altLang="zh-CN" dirty="0"/>
                  <a:t>= </a:t>
                </a:r>
                <a14:m>
                  <m:oMath xmlns:m="http://schemas.openxmlformats.org/officeDocument/2006/math">
                    <m:acc>
                      <m:accPr>
                        <m:chr m:val="̅"/>
                        <m:ctrlPr>
                          <a:rPr lang="zh-CN" altLang="en-US" i="1">
                            <a:latin typeface="Cambria Math" panose="02040503050406030204" pitchFamily="18" charset="0"/>
                          </a:rPr>
                        </m:ctrlPr>
                      </m:accPr>
                      <m:e>
                        <m:r>
                          <m:rPr>
                            <m:nor/>
                          </m:rPr>
                          <a:rPr lang="en-US" altLang="zh-CN" dirty="0"/>
                          <m:t>A</m:t>
                        </m:r>
                      </m:e>
                    </m:acc>
                    <m:r>
                      <a:rPr lang="en-US" altLang="zh-CN" i="1" dirty="0">
                        <a:latin typeface="Cambria Math"/>
                      </a:rPr>
                      <m:t> </m:t>
                    </m:r>
                  </m:oMath>
                </a14:m>
                <a:r>
                  <a:rPr lang="en-US" altLang="zh-CN" dirty="0"/>
                  <a:t>+</a:t>
                </a:r>
                <a:r>
                  <a:rPr lang="zh-CN" altLang="en-US" dirty="0"/>
                  <a:t> </a:t>
                </a:r>
                <a14:m>
                  <m:oMath xmlns:m="http://schemas.openxmlformats.org/officeDocument/2006/math">
                    <m:acc>
                      <m:accPr>
                        <m:chr m:val="̅"/>
                        <m:ctrlPr>
                          <a:rPr lang="zh-CN" altLang="en-US" i="1">
                            <a:latin typeface="Cambria Math" panose="02040503050406030204" pitchFamily="18" charset="0"/>
                          </a:rPr>
                        </m:ctrlPr>
                      </m:accPr>
                      <m:e>
                        <m:r>
                          <m:rPr>
                            <m:nor/>
                          </m:rPr>
                          <a:rPr lang="en-US" altLang="zh-CN" dirty="0"/>
                          <m:t>B</m:t>
                        </m:r>
                      </m:e>
                    </m:acc>
                  </m:oMath>
                </a14:m>
                <a:r>
                  <a:rPr lang="en-US" altLang="zh-CN" dirty="0"/>
                  <a:t> </a:t>
                </a:r>
                <a:r>
                  <a:rPr lang="zh-CN" altLang="en-US" dirty="0"/>
                  <a:t>，在等式两边出现 </a:t>
                </a:r>
                <a:r>
                  <a:rPr lang="en-US" altLang="zh-CN" dirty="0"/>
                  <a:t>B </a:t>
                </a:r>
                <a:r>
                  <a:rPr lang="zh-CN" altLang="en-US" dirty="0"/>
                  <a:t>的所有位置都代入 </a:t>
                </a:r>
                <a:r>
                  <a:rPr lang="en-US" altLang="zh-CN" dirty="0"/>
                  <a:t>BC </a:t>
                </a:r>
                <a:r>
                  <a:rPr lang="zh-CN" altLang="en-US" dirty="0"/>
                  <a:t>，则等式仍然成立，即</a:t>
                </a:r>
                <a:br>
                  <a:rPr lang="zh-CN" altLang="en-US" dirty="0"/>
                </a:br>
                <a:r>
                  <a:rPr lang="zh-CN" altLang="en-US" dirty="0"/>
                  <a:t>　　　　　　</a:t>
                </a:r>
                <a14:m>
                  <m:oMath xmlns:m="http://schemas.openxmlformats.org/officeDocument/2006/math">
                    <m:acc>
                      <m:accPr>
                        <m:chr m:val="̅"/>
                        <m:ctrlPr>
                          <a:rPr lang="zh-CN" altLang="en-US" i="1">
                            <a:latin typeface="Cambria Math" panose="02040503050406030204" pitchFamily="18" charset="0"/>
                          </a:rPr>
                        </m:ctrlPr>
                      </m:accPr>
                      <m:e>
                        <m:r>
                          <m:rPr>
                            <m:nor/>
                          </m:rPr>
                          <a:rPr lang="en-US" altLang="zh-CN" dirty="0"/>
                          <m:t>A</m:t>
                        </m:r>
                        <m:r>
                          <m:rPr>
                            <m:nor/>
                          </m:rPr>
                          <a:rPr lang="en-US" altLang="zh-CN" dirty="0"/>
                          <m:t> ·( </m:t>
                        </m:r>
                        <m:r>
                          <m:rPr>
                            <m:nor/>
                          </m:rPr>
                          <a:rPr lang="en-US" altLang="zh-CN" dirty="0"/>
                          <m:t>BC</m:t>
                        </m:r>
                        <m:r>
                          <m:rPr>
                            <m:nor/>
                          </m:rPr>
                          <a:rPr lang="en-US" altLang="zh-CN" dirty="0"/>
                          <m:t> )</m:t>
                        </m:r>
                      </m:e>
                    </m:acc>
                  </m:oMath>
                </a14:m>
                <a:r>
                  <a:rPr lang="en-US" altLang="zh-CN" dirty="0"/>
                  <a:t>= </a:t>
                </a:r>
                <a14:m>
                  <m:oMath xmlns:m="http://schemas.openxmlformats.org/officeDocument/2006/math">
                    <m:acc>
                      <m:accPr>
                        <m:chr m:val="̅"/>
                        <m:ctrlPr>
                          <a:rPr lang="zh-CN" altLang="en-US" i="1">
                            <a:latin typeface="Cambria Math" panose="02040503050406030204" pitchFamily="18" charset="0"/>
                          </a:rPr>
                        </m:ctrlPr>
                      </m:accPr>
                      <m:e>
                        <m:r>
                          <m:rPr>
                            <m:nor/>
                          </m:rPr>
                          <a:rPr lang="en-US" altLang="zh-CN" dirty="0"/>
                          <m:t>A</m:t>
                        </m:r>
                      </m:e>
                    </m:acc>
                  </m:oMath>
                </a14:m>
                <a:r>
                  <a:rPr lang="en-US" altLang="zh-CN" dirty="0"/>
                  <a:t>+ </a:t>
                </a:r>
                <a14:m>
                  <m:oMath xmlns:m="http://schemas.openxmlformats.org/officeDocument/2006/math">
                    <m:acc>
                      <m:accPr>
                        <m:chr m:val="̅"/>
                        <m:ctrlPr>
                          <a:rPr lang="zh-CN" altLang="en-US" i="1">
                            <a:latin typeface="Cambria Math" panose="02040503050406030204" pitchFamily="18" charset="0"/>
                          </a:rPr>
                        </m:ctrlPr>
                      </m:accPr>
                      <m:e>
                        <m:r>
                          <m:rPr>
                            <m:nor/>
                          </m:rPr>
                          <a:rPr lang="en-US" altLang="zh-CN" dirty="0"/>
                          <m:t>( </m:t>
                        </m:r>
                        <m:r>
                          <m:rPr>
                            <m:nor/>
                          </m:rPr>
                          <a:rPr lang="en-US" altLang="zh-CN" dirty="0"/>
                          <m:t>BC</m:t>
                        </m:r>
                        <m:r>
                          <m:rPr>
                            <m:nor/>
                          </m:rPr>
                          <a:rPr lang="en-US" altLang="zh-CN" dirty="0"/>
                          <m:t> )</m:t>
                        </m:r>
                      </m:e>
                    </m:acc>
                  </m:oMath>
                </a14:m>
                <a:r>
                  <a:rPr lang="en-US" altLang="zh-CN" dirty="0"/>
                  <a:t>=</a:t>
                </a:r>
                <a:r>
                  <a:rPr lang="zh-CN" altLang="en-US" dirty="0"/>
                  <a:t> </a:t>
                </a:r>
                <a14:m>
                  <m:oMath xmlns:m="http://schemas.openxmlformats.org/officeDocument/2006/math">
                    <m:acc>
                      <m:accPr>
                        <m:chr m:val="̅"/>
                        <m:ctrlPr>
                          <a:rPr lang="zh-CN" altLang="en-US" i="1">
                            <a:latin typeface="Cambria Math" panose="02040503050406030204" pitchFamily="18" charset="0"/>
                          </a:rPr>
                        </m:ctrlPr>
                      </m:accPr>
                      <m:e>
                        <m:r>
                          <m:rPr>
                            <m:nor/>
                          </m:rPr>
                          <a:rPr lang="en-US" altLang="zh-CN" dirty="0"/>
                          <m:t>A</m:t>
                        </m:r>
                      </m:e>
                    </m:acc>
                    <m:r>
                      <a:rPr lang="en-US" altLang="zh-CN" i="1" dirty="0">
                        <a:latin typeface="Cambria Math"/>
                      </a:rPr>
                      <m:t> </m:t>
                    </m:r>
                  </m:oMath>
                </a14:m>
                <a:r>
                  <a:rPr lang="en-US" altLang="zh-CN" dirty="0"/>
                  <a:t>+</a:t>
                </a:r>
                <a:r>
                  <a:rPr lang="zh-CN" altLang="en-US" dirty="0"/>
                  <a:t> </a:t>
                </a:r>
                <a14:m>
                  <m:oMath xmlns:m="http://schemas.openxmlformats.org/officeDocument/2006/math">
                    <m:acc>
                      <m:accPr>
                        <m:chr m:val="̅"/>
                        <m:ctrlPr>
                          <a:rPr lang="zh-CN" altLang="en-US" i="1">
                            <a:latin typeface="Cambria Math" panose="02040503050406030204" pitchFamily="18" charset="0"/>
                          </a:rPr>
                        </m:ctrlPr>
                      </m:accPr>
                      <m:e>
                        <m:r>
                          <m:rPr>
                            <m:nor/>
                          </m:rPr>
                          <a:rPr lang="en-US" altLang="zh-CN" dirty="0"/>
                          <m:t>B</m:t>
                        </m:r>
                      </m:e>
                    </m:acc>
                  </m:oMath>
                </a14:m>
                <a:r>
                  <a:rPr lang="en-US" altLang="zh-CN" dirty="0"/>
                  <a:t>+</a:t>
                </a:r>
                <a:r>
                  <a:rPr lang="zh-CN" altLang="en-US" dirty="0"/>
                  <a:t> </a:t>
                </a:r>
                <a14:m>
                  <m:oMath xmlns:m="http://schemas.openxmlformats.org/officeDocument/2006/math">
                    <m:acc>
                      <m:accPr>
                        <m:chr m:val="̅"/>
                        <m:ctrlPr>
                          <a:rPr lang="zh-CN" altLang="en-US" i="1">
                            <a:latin typeface="Cambria Math" panose="02040503050406030204" pitchFamily="18" charset="0"/>
                          </a:rPr>
                        </m:ctrlPr>
                      </m:accPr>
                      <m:e>
                        <m:r>
                          <m:rPr>
                            <m:nor/>
                          </m:rPr>
                          <a:rPr lang="en-US" altLang="zh-CN" dirty="0"/>
                          <m:t>C</m:t>
                        </m:r>
                      </m:e>
                    </m:acc>
                    <m:r>
                      <a:rPr lang="en-US" altLang="zh-CN" i="1" dirty="0">
                        <a:latin typeface="Cambria Math"/>
                      </a:rPr>
                      <m:t> </m:t>
                    </m:r>
                  </m:oMath>
                </a14:m>
                <a:r>
                  <a:rPr lang="en-US" altLang="zh-CN" dirty="0"/>
                  <a:t> </a:t>
                </a:r>
                <a:r>
                  <a:rPr lang="zh-CN" altLang="en-US" dirty="0"/>
                  <a:t>􀭻</a:t>
                </a:r>
                <a:endParaRPr lang="zh-CN" altLang="zh-CN" dirty="0"/>
              </a:p>
            </p:txBody>
          </p:sp>
        </mc:Choice>
        <mc:Fallback xmlns="">
          <p:sp>
            <p:nvSpPr>
              <p:cNvPr id="420866" name="Rectangle 2"/>
              <p:cNvSpPr>
                <a:spLocks noGrp="1" noRot="1" noChangeAspect="1" noMove="1" noResize="1" noEditPoints="1" noAdjustHandles="1" noChangeArrowheads="1" noChangeShapeType="1" noTextEdit="1"/>
              </p:cNvSpPr>
              <p:nvPr>
                <p:ph type="title"/>
              </p:nvPr>
            </p:nvSpPr>
            <p:spPr>
              <a:blipFill rotWithShape="1">
                <a:blip r:embed="rId2"/>
                <a:stretch>
                  <a:fillRect l="-1202"/>
                </a:stretch>
              </a:blipFill>
            </p:spPr>
            <p:txBody>
              <a:bodyPr/>
              <a:lstStyle/>
              <a:p>
                <a:r>
                  <a:rPr lang="zh-CN" altLang="en-US">
                    <a:noFill/>
                  </a:rPr>
                  <a:t> </a:t>
                </a:r>
              </a:p>
            </p:txBody>
          </p:sp>
        </mc:Fallback>
      </mc:AlternateContent>
      <p:sp>
        <p:nvSpPr>
          <p:cNvPr id="420867" name="Rectangle 3"/>
          <p:cNvSpPr>
            <a:spLocks noGrp="1" noChangeArrowheads="1"/>
          </p:cNvSpPr>
          <p:nvPr>
            <p:ph type="body" idx="1"/>
          </p:nvPr>
        </p:nvSpPr>
        <p:spPr/>
        <p:txBody>
          <a:bodyPr/>
          <a:lstStyle/>
          <a:p>
            <a:endParaRPr lang="zh-CN" altLang="zh-C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2"/>
          <p:cNvSpPr>
            <a:spLocks noGrp="1" noChangeArrowheads="1"/>
          </p:cNvSpPr>
          <p:nvPr>
            <p:ph type="title"/>
          </p:nvPr>
        </p:nvSpPr>
        <p:spPr/>
        <p:txBody>
          <a:bodyPr/>
          <a:lstStyle/>
          <a:p>
            <a:br>
              <a:rPr lang="en-US" altLang="zh-CN" dirty="0"/>
            </a:br>
            <a:r>
              <a:rPr lang="zh-CN" altLang="en-US" dirty="0"/>
              <a:t>　　</a:t>
            </a:r>
            <a:r>
              <a:rPr lang="en-US" altLang="zh-CN" dirty="0"/>
              <a:t>1 )</a:t>
            </a:r>
            <a:r>
              <a:rPr lang="zh-CN" altLang="en-US" dirty="0"/>
              <a:t>十进制</a:t>
            </a:r>
            <a:br>
              <a:rPr lang="zh-CN" altLang="en-US" dirty="0"/>
            </a:br>
            <a:r>
              <a:rPr lang="zh-CN" altLang="en-US" dirty="0"/>
              <a:t>　　基数 </a:t>
            </a:r>
            <a:r>
              <a:rPr lang="en-US" altLang="zh-CN" dirty="0"/>
              <a:t>R </a:t>
            </a:r>
            <a:r>
              <a:rPr lang="zh-CN" altLang="en-US" dirty="0"/>
              <a:t>为 </a:t>
            </a:r>
            <a:r>
              <a:rPr lang="en-US" altLang="zh-CN" dirty="0"/>
              <a:t>10 </a:t>
            </a:r>
            <a:r>
              <a:rPr lang="zh-CN" altLang="en-US" dirty="0"/>
              <a:t>的进位计数制称为十进制</a:t>
            </a:r>
            <a:r>
              <a:rPr lang="en-US" altLang="zh-CN" dirty="0"/>
              <a:t>( Decimal )</a:t>
            </a:r>
            <a:r>
              <a:rPr lang="zh-CN" altLang="en-US" dirty="0"/>
              <a:t>，它有 </a:t>
            </a:r>
            <a:r>
              <a:rPr lang="en-US" altLang="zh-CN" dirty="0"/>
              <a:t>0 </a:t>
            </a:r>
            <a:r>
              <a:rPr lang="zh-CN" altLang="en-US" dirty="0"/>
              <a:t>、 </a:t>
            </a:r>
            <a:r>
              <a:rPr lang="en-US" altLang="zh-CN" dirty="0"/>
              <a:t>1 </a:t>
            </a:r>
            <a:r>
              <a:rPr lang="zh-CN" altLang="en-US" dirty="0"/>
              <a:t>、 </a:t>
            </a:r>
            <a:r>
              <a:rPr lang="en-US" altLang="zh-CN" dirty="0"/>
              <a:t>2 </a:t>
            </a:r>
            <a:r>
              <a:rPr lang="zh-CN" altLang="en-US" dirty="0"/>
              <a:t>、 </a:t>
            </a:r>
            <a:r>
              <a:rPr lang="en-US" altLang="zh-CN" dirty="0"/>
              <a:t>3 </a:t>
            </a:r>
            <a:r>
              <a:rPr lang="zh-CN" altLang="en-US" dirty="0"/>
              <a:t>、 </a:t>
            </a:r>
            <a:r>
              <a:rPr lang="en-US" altLang="zh-CN" dirty="0"/>
              <a:t>4 </a:t>
            </a:r>
            <a:r>
              <a:rPr lang="zh-CN" altLang="en-US" dirty="0"/>
              <a:t>、 </a:t>
            </a:r>
            <a:r>
              <a:rPr lang="en-US" altLang="zh-CN" dirty="0"/>
              <a:t>5 </a:t>
            </a:r>
            <a:r>
              <a:rPr lang="zh-CN" altLang="en-US" dirty="0"/>
              <a:t>、 </a:t>
            </a:r>
            <a:r>
              <a:rPr lang="en-US" altLang="zh-CN" dirty="0"/>
              <a:t>6 </a:t>
            </a:r>
            <a:r>
              <a:rPr lang="zh-CN" altLang="en-US" dirty="0"/>
              <a:t>、 </a:t>
            </a:r>
            <a:r>
              <a:rPr lang="en-US" altLang="zh-CN" dirty="0"/>
              <a:t>7 </a:t>
            </a:r>
            <a:r>
              <a:rPr lang="zh-CN" altLang="en-US" dirty="0"/>
              <a:t>、 </a:t>
            </a:r>
            <a:r>
              <a:rPr lang="en-US" altLang="zh-CN" dirty="0"/>
              <a:t>8 </a:t>
            </a:r>
            <a:r>
              <a:rPr lang="zh-CN" altLang="en-US" dirty="0"/>
              <a:t>、 </a:t>
            </a:r>
            <a:r>
              <a:rPr lang="en-US" altLang="zh-CN" dirty="0"/>
              <a:t>9</a:t>
            </a:r>
            <a:r>
              <a:rPr lang="zh-CN" altLang="en-US" dirty="0"/>
              <a:t>共 </a:t>
            </a:r>
            <a:r>
              <a:rPr lang="en-US" altLang="zh-CN" dirty="0"/>
              <a:t>10 </a:t>
            </a:r>
            <a:r>
              <a:rPr lang="zh-CN" altLang="en-US" dirty="0"/>
              <a:t>个有效数码，低位向相邻高位“逢十进一，借一为十”。十进制数一般用下标 </a:t>
            </a:r>
            <a:r>
              <a:rPr lang="en-US" altLang="zh-CN" dirty="0"/>
              <a:t>10 </a:t>
            </a:r>
            <a:r>
              <a:rPr lang="zh-CN" altLang="en-US" dirty="0"/>
              <a:t>或 </a:t>
            </a:r>
            <a:r>
              <a:rPr lang="en-US" altLang="zh-CN" dirty="0"/>
              <a:t>D</a:t>
            </a:r>
            <a:r>
              <a:rPr lang="zh-CN" altLang="en-US" dirty="0"/>
              <a:t>表示，如 </a:t>
            </a:r>
            <a:r>
              <a:rPr lang="en-US" altLang="zh-CN" dirty="0"/>
              <a:t>23</a:t>
            </a:r>
            <a:r>
              <a:rPr lang="en-US" altLang="zh-CN" baseline="-25000" dirty="0"/>
              <a:t>10</a:t>
            </a:r>
            <a:r>
              <a:rPr lang="en-US" altLang="zh-CN" dirty="0"/>
              <a:t> </a:t>
            </a:r>
            <a:r>
              <a:rPr lang="zh-CN" altLang="en-US" dirty="0"/>
              <a:t>，</a:t>
            </a:r>
            <a:r>
              <a:rPr lang="en-US" altLang="zh-CN" dirty="0"/>
              <a:t> 87 </a:t>
            </a:r>
            <a:r>
              <a:rPr lang="en-US" altLang="zh-CN" baseline="-25000" dirty="0"/>
              <a:t>D</a:t>
            </a:r>
            <a:r>
              <a:rPr lang="en-US" altLang="zh-CN" dirty="0"/>
              <a:t> </a:t>
            </a:r>
            <a:r>
              <a:rPr lang="zh-CN" altLang="en-US" dirty="0"/>
              <a:t>等。</a:t>
            </a:r>
            <a:br>
              <a:rPr lang="zh-CN" altLang="en-US" dirty="0"/>
            </a:br>
            <a:r>
              <a:rPr lang="zh-CN" altLang="en-US" dirty="0"/>
              <a:t>　　</a:t>
            </a:r>
            <a:r>
              <a:rPr lang="en-US" altLang="zh-CN" dirty="0"/>
              <a:t>2 )</a:t>
            </a:r>
            <a:r>
              <a:rPr lang="zh-CN" altLang="en-US" dirty="0"/>
              <a:t>二进制</a:t>
            </a:r>
            <a:br>
              <a:rPr lang="zh-CN" altLang="en-US" dirty="0"/>
            </a:br>
            <a:r>
              <a:rPr lang="zh-CN" altLang="en-US" dirty="0"/>
              <a:t>　　基数 </a:t>
            </a:r>
            <a:r>
              <a:rPr lang="en-US" altLang="zh-CN" dirty="0"/>
              <a:t>R </a:t>
            </a:r>
            <a:r>
              <a:rPr lang="zh-CN" altLang="en-US" dirty="0"/>
              <a:t>为 </a:t>
            </a:r>
            <a:r>
              <a:rPr lang="en-US" altLang="zh-CN" dirty="0"/>
              <a:t>2 </a:t>
            </a:r>
            <a:r>
              <a:rPr lang="zh-CN" altLang="en-US" dirty="0"/>
              <a:t>的进位计数制称为二进制</a:t>
            </a:r>
            <a:r>
              <a:rPr lang="en-US" altLang="zh-CN" dirty="0"/>
              <a:t>( Binary )</a:t>
            </a:r>
            <a:r>
              <a:rPr lang="zh-CN" altLang="en-US" dirty="0"/>
              <a:t>，它只有 </a:t>
            </a:r>
            <a:r>
              <a:rPr lang="en-US" altLang="zh-CN" dirty="0"/>
              <a:t>0 </a:t>
            </a:r>
            <a:r>
              <a:rPr lang="zh-CN" altLang="en-US" dirty="0"/>
              <a:t>和 </a:t>
            </a:r>
            <a:r>
              <a:rPr lang="en-US" altLang="zh-CN" dirty="0"/>
              <a:t>1 </a:t>
            </a:r>
            <a:r>
              <a:rPr lang="zh-CN" altLang="en-US" dirty="0"/>
              <a:t>两个有效数码，低位向相邻高位“逢二进一，借一为二”。二进制数一般用下标 </a:t>
            </a:r>
            <a:r>
              <a:rPr lang="en-US" altLang="zh-CN" dirty="0"/>
              <a:t>2 </a:t>
            </a:r>
            <a:r>
              <a:rPr lang="zh-CN" altLang="en-US" dirty="0"/>
              <a:t>或 </a:t>
            </a:r>
            <a:r>
              <a:rPr lang="en-US" altLang="zh-CN" dirty="0"/>
              <a:t>B </a:t>
            </a:r>
            <a:r>
              <a:rPr lang="zh-CN" altLang="en-US" dirty="0"/>
              <a:t>表示，如 </a:t>
            </a:r>
            <a:r>
              <a:rPr lang="en-US" altLang="zh-CN" dirty="0"/>
              <a:t>101</a:t>
            </a:r>
            <a:r>
              <a:rPr lang="en-US" altLang="zh-CN" baseline="-25000" dirty="0"/>
              <a:t>2</a:t>
            </a:r>
            <a:r>
              <a:rPr lang="en-US" altLang="zh-CN" dirty="0"/>
              <a:t> </a:t>
            </a:r>
            <a:r>
              <a:rPr lang="zh-CN" altLang="en-US" dirty="0"/>
              <a:t>，</a:t>
            </a:r>
            <a:r>
              <a:rPr lang="en-US" altLang="zh-CN" dirty="0"/>
              <a:t> 1101 </a:t>
            </a:r>
            <a:r>
              <a:rPr lang="en-US" altLang="zh-CN" baseline="-25000" dirty="0"/>
              <a:t>B</a:t>
            </a:r>
            <a:r>
              <a:rPr lang="en-US" altLang="zh-CN" dirty="0"/>
              <a:t> </a:t>
            </a:r>
            <a:r>
              <a:rPr lang="zh-CN" altLang="en-US" dirty="0"/>
              <a:t>等。</a:t>
            </a:r>
            <a:endParaRPr lang="zh-CN" altLang="zh-CN" dirty="0"/>
          </a:p>
        </p:txBody>
      </p:sp>
      <p:sp>
        <p:nvSpPr>
          <p:cNvPr id="365571" name="Rectangle 3"/>
          <p:cNvSpPr>
            <a:spLocks noGrp="1" noChangeArrowheads="1"/>
          </p:cNvSpPr>
          <p:nvPr>
            <p:ph type="body" idx="1"/>
          </p:nvPr>
        </p:nvSpPr>
        <p:spPr/>
        <p:txBody>
          <a:bodyPr/>
          <a:lstStyle/>
          <a:p>
            <a:endParaRPr lang="zh-CN" altLang="zh-CN"/>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21890" name="Rectangle 2"/>
              <p:cNvSpPr>
                <a:spLocks noGrp="1" noChangeArrowheads="1"/>
              </p:cNvSpPr>
              <p:nvPr>
                <p:ph type="title"/>
              </p:nvPr>
            </p:nvSpPr>
            <p:spPr>
              <a:xfrm>
                <a:off x="539552" y="188640"/>
                <a:ext cx="8115300" cy="5638800"/>
              </a:xfrm>
            </p:spPr>
            <p:txBody>
              <a:bodyPr/>
              <a:lstStyle/>
              <a:p>
                <a:br>
                  <a:rPr lang="en-US" altLang="zh-CN" dirty="0"/>
                </a:br>
                <a:r>
                  <a:rPr lang="zh-CN" altLang="en-US" dirty="0"/>
                  <a:t>　　 </a:t>
                </a:r>
                <a:r>
                  <a:rPr lang="en-US" altLang="zh-CN" b="1" dirty="0"/>
                  <a:t>2. </a:t>
                </a:r>
                <a:r>
                  <a:rPr lang="zh-CN" altLang="en-US" b="1" dirty="0"/>
                  <a:t>反演规则</a:t>
                </a:r>
                <a:br>
                  <a:rPr lang="zh-CN" altLang="en-US" b="1" dirty="0"/>
                </a:br>
                <a:r>
                  <a:rPr lang="zh-CN" altLang="en-US" b="1" dirty="0"/>
                  <a:t>　　</a:t>
                </a:r>
                <a:r>
                  <a:rPr lang="zh-CN" altLang="en-US" dirty="0"/>
                  <a:t>描述：对一个逻辑函数 </a:t>
                </a:r>
                <a:r>
                  <a:rPr lang="en-US" altLang="zh-CN" dirty="0"/>
                  <a:t>F </a:t>
                </a:r>
                <a:r>
                  <a:rPr lang="zh-CN" altLang="en-US" dirty="0"/>
                  <a:t>，将所有的“</a:t>
                </a:r>
                <a:r>
                  <a:rPr lang="en-US" altLang="zh-CN" dirty="0"/>
                  <a:t>·”</a:t>
                </a:r>
                <a:r>
                  <a:rPr lang="zh-CN" altLang="en-US" dirty="0"/>
                  <a:t>换成“ </a:t>
                </a:r>
                <a:r>
                  <a:rPr lang="en-US" altLang="zh-CN" dirty="0"/>
                  <a:t>+ ”</a:t>
                </a:r>
                <a:r>
                  <a:rPr lang="zh-CN" altLang="en-US" dirty="0"/>
                  <a:t>，</a:t>
                </a:r>
                <a:r>
                  <a:rPr lang="en-US" altLang="zh-CN" dirty="0"/>
                  <a:t>“ + ”</a:t>
                </a:r>
                <a:r>
                  <a:rPr lang="zh-CN" altLang="en-US" dirty="0"/>
                  <a:t>换成“</a:t>
                </a:r>
                <a:r>
                  <a:rPr lang="en-US" altLang="zh-CN" dirty="0"/>
                  <a:t>·”</a:t>
                </a:r>
                <a:r>
                  <a:rPr lang="zh-CN" altLang="en-US" dirty="0"/>
                  <a:t>，</a:t>
                </a:r>
                <a:r>
                  <a:rPr lang="en-US" altLang="zh-CN" dirty="0"/>
                  <a:t>“ 0 ”</a:t>
                </a:r>
                <a:r>
                  <a:rPr lang="zh-CN" altLang="en-US" dirty="0"/>
                  <a:t>换成“ </a:t>
                </a:r>
                <a:r>
                  <a:rPr lang="en-US" altLang="zh-CN" dirty="0"/>
                  <a:t>1 ”</a:t>
                </a:r>
                <a:r>
                  <a:rPr lang="zh-CN" altLang="en-US" dirty="0"/>
                  <a:t>，</a:t>
                </a:r>
                <a:r>
                  <a:rPr lang="en-US" altLang="zh-CN" dirty="0"/>
                  <a:t>“ 1 ”</a:t>
                </a:r>
                <a:r>
                  <a:rPr lang="zh-CN" altLang="en-US" dirty="0"/>
                  <a:t>换成“</a:t>
                </a:r>
                <a:r>
                  <a:rPr lang="en-US" altLang="zh-CN" dirty="0"/>
                  <a:t>0 ”</a:t>
                </a:r>
                <a:r>
                  <a:rPr lang="zh-CN" altLang="en-US" dirty="0"/>
                  <a:t>，原变量换成反变量，反变量换成原变量，则得到函数 </a:t>
                </a:r>
                <a:r>
                  <a:rPr lang="en-US" altLang="zh-CN" dirty="0"/>
                  <a:t>F </a:t>
                </a:r>
                <a:r>
                  <a:rPr lang="zh-CN" altLang="en-US" dirty="0"/>
                  <a:t>的反函数</a:t>
                </a:r>
                <a14:m>
                  <m:oMath xmlns:m="http://schemas.openxmlformats.org/officeDocument/2006/math">
                    <m:acc>
                      <m:accPr>
                        <m:chr m:val="̅"/>
                        <m:ctrlPr>
                          <a:rPr lang="zh-CN" altLang="en-US" i="1">
                            <a:latin typeface="Cambria Math" panose="02040503050406030204" pitchFamily="18" charset="0"/>
                          </a:rPr>
                        </m:ctrlPr>
                      </m:accPr>
                      <m:e>
                        <m:r>
                          <m:rPr>
                            <m:nor/>
                          </m:rPr>
                          <a:rPr lang="en-US" altLang="zh-CN" dirty="0"/>
                          <m:t>F</m:t>
                        </m:r>
                      </m:e>
                    </m:acc>
                  </m:oMath>
                </a14:m>
                <a:r>
                  <a:rPr lang="en-US" altLang="zh-CN" dirty="0"/>
                  <a:t> </a:t>
                </a:r>
                <a:r>
                  <a:rPr lang="zh-CN" altLang="en-US" dirty="0"/>
                  <a:t>。</a:t>
                </a:r>
                <a:br>
                  <a:rPr lang="zh-CN" altLang="en-US" dirty="0"/>
                </a:br>
                <a:r>
                  <a:rPr lang="zh-CN" altLang="en-US" dirty="0"/>
                  <a:t>　　使用反演规则时要注意：保持原函数中逻辑运算的优先顺序；不是单个变量上的反号保持不变。</a:t>
                </a:r>
                <a:br>
                  <a:rPr lang="zh-CN" altLang="en-US" dirty="0"/>
                </a:br>
                <a:r>
                  <a:rPr lang="zh-CN" altLang="en-US" dirty="0"/>
                  <a:t>　　例如：已知</a:t>
                </a:r>
                <a:br>
                  <a:rPr lang="en-US" altLang="zh-CN" dirty="0"/>
                </a:br>
                <a:br>
                  <a:rPr lang="en-US" altLang="zh-CN" dirty="0"/>
                </a:br>
                <a:r>
                  <a:rPr lang="zh-CN" altLang="en-US" dirty="0"/>
                  <a:t>则</a:t>
                </a:r>
                <a:endParaRPr lang="zh-CN" altLang="zh-CN" dirty="0"/>
              </a:p>
            </p:txBody>
          </p:sp>
        </mc:Choice>
        <mc:Fallback xmlns="">
          <p:sp>
            <p:nvSpPr>
              <p:cNvPr id="421890" name="Rectangle 2"/>
              <p:cNvSpPr>
                <a:spLocks noGrp="1" noRot="1" noChangeAspect="1" noMove="1" noResize="1" noEditPoints="1" noAdjustHandles="1" noChangeArrowheads="1" noChangeShapeType="1" noTextEdit="1"/>
              </p:cNvSpPr>
              <p:nvPr>
                <p:ph type="title"/>
              </p:nvPr>
            </p:nvSpPr>
            <p:spPr>
              <a:xfrm>
                <a:off x="539552" y="188640"/>
                <a:ext cx="8115300" cy="5638800"/>
              </a:xfrm>
              <a:blipFill rotWithShape="1">
                <a:blip r:embed="rId2"/>
                <a:stretch>
                  <a:fillRect l="-1202" r="-1052"/>
                </a:stretch>
              </a:blipFill>
            </p:spPr>
            <p:txBody>
              <a:bodyPr/>
              <a:lstStyle/>
              <a:p>
                <a:r>
                  <a:rPr lang="zh-CN" altLang="en-US">
                    <a:noFill/>
                  </a:rPr>
                  <a:t> </a:t>
                </a:r>
              </a:p>
            </p:txBody>
          </p:sp>
        </mc:Fallback>
      </mc:AlternateContent>
      <p:sp>
        <p:nvSpPr>
          <p:cNvPr id="421891"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7591" y="4005064"/>
            <a:ext cx="3492736" cy="1897982"/>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ChangeArrowheads="1"/>
          </p:cNvSpPr>
          <p:nvPr>
            <p:ph type="title"/>
          </p:nvPr>
        </p:nvSpPr>
        <p:spPr>
          <a:xfrm>
            <a:off x="539552" y="332656"/>
            <a:ext cx="8115300" cy="5638800"/>
          </a:xfrm>
        </p:spPr>
        <p:txBody>
          <a:bodyPr/>
          <a:lstStyle/>
          <a:p>
            <a:pPr>
              <a:lnSpc>
                <a:spcPct val="120000"/>
              </a:lnSpc>
            </a:pPr>
            <a:br>
              <a:rPr lang="en-US" altLang="zh-CN" dirty="0"/>
            </a:br>
            <a:r>
              <a:rPr lang="zh-CN" altLang="en-US" dirty="0"/>
              <a:t>　　 </a:t>
            </a:r>
            <a:r>
              <a:rPr lang="en-US" altLang="zh-CN" b="1" dirty="0"/>
              <a:t>3. </a:t>
            </a:r>
            <a:r>
              <a:rPr lang="zh-CN" altLang="en-US" b="1" dirty="0"/>
              <a:t>对偶规则</a:t>
            </a:r>
            <a:br>
              <a:rPr lang="zh-CN" altLang="en-US" b="1" dirty="0"/>
            </a:br>
            <a:r>
              <a:rPr lang="zh-CN" altLang="en-US" dirty="0"/>
              <a:t>描述：对一个逻辑函数 </a:t>
            </a:r>
            <a:r>
              <a:rPr lang="en-US" altLang="zh-CN" dirty="0"/>
              <a:t>F </a:t>
            </a:r>
            <a:r>
              <a:rPr lang="zh-CN" altLang="en-US" dirty="0"/>
              <a:t>，将所有的“</a:t>
            </a:r>
            <a:r>
              <a:rPr lang="en-US" altLang="zh-CN" dirty="0"/>
              <a:t>·”</a:t>
            </a:r>
            <a:r>
              <a:rPr lang="zh-CN" altLang="en-US" dirty="0"/>
              <a:t>换成“ </a:t>
            </a:r>
            <a:r>
              <a:rPr lang="en-US" altLang="zh-CN" dirty="0"/>
              <a:t>+ ”</a:t>
            </a:r>
            <a:r>
              <a:rPr lang="zh-CN" altLang="en-US" dirty="0"/>
              <a:t>，</a:t>
            </a:r>
            <a:r>
              <a:rPr lang="en-US" altLang="zh-CN" dirty="0"/>
              <a:t>“ + ”</a:t>
            </a:r>
            <a:r>
              <a:rPr lang="zh-CN" altLang="en-US" dirty="0"/>
              <a:t>换成“</a:t>
            </a:r>
            <a:r>
              <a:rPr lang="en-US" altLang="zh-CN" dirty="0"/>
              <a:t>·”</a:t>
            </a:r>
            <a:r>
              <a:rPr lang="zh-CN" altLang="en-US" dirty="0"/>
              <a:t>，</a:t>
            </a:r>
            <a:r>
              <a:rPr lang="en-US" altLang="zh-CN" dirty="0"/>
              <a:t>“ 0 ”</a:t>
            </a:r>
            <a:r>
              <a:rPr lang="zh-CN" altLang="en-US" dirty="0"/>
              <a:t>换成“ </a:t>
            </a:r>
            <a:r>
              <a:rPr lang="en-US" altLang="zh-CN" dirty="0"/>
              <a:t>1 ”</a:t>
            </a:r>
            <a:r>
              <a:rPr lang="zh-CN" altLang="en-US" dirty="0"/>
              <a:t>，</a:t>
            </a:r>
            <a:r>
              <a:rPr lang="en-US" altLang="zh-CN" dirty="0"/>
              <a:t>“ 1 ”</a:t>
            </a:r>
            <a:r>
              <a:rPr lang="zh-CN" altLang="en-US" dirty="0"/>
              <a:t>换成“</a:t>
            </a:r>
            <a:r>
              <a:rPr lang="en-US" altLang="zh-CN" dirty="0"/>
              <a:t>0 ”</a:t>
            </a:r>
            <a:r>
              <a:rPr lang="zh-CN" altLang="en-US" dirty="0"/>
              <a:t>，则得到函数 </a:t>
            </a:r>
            <a:r>
              <a:rPr lang="en-US" altLang="zh-CN" dirty="0"/>
              <a:t>F </a:t>
            </a:r>
            <a:r>
              <a:rPr lang="zh-CN" altLang="en-US" dirty="0"/>
              <a:t>的对偶函数 </a:t>
            </a:r>
            <a:r>
              <a:rPr lang="en-US" altLang="zh-CN" dirty="0"/>
              <a:t>F‘ </a:t>
            </a:r>
            <a:r>
              <a:rPr lang="zh-CN" altLang="en-US" dirty="0"/>
              <a:t>。</a:t>
            </a:r>
            <a:br>
              <a:rPr lang="en-US" altLang="zh-CN" dirty="0"/>
            </a:br>
            <a:r>
              <a:rPr lang="zh-CN" altLang="en-US" dirty="0"/>
              <a:t>　　例如：已知</a:t>
            </a:r>
            <a:br>
              <a:rPr lang="zh-CN" altLang="en-US" dirty="0"/>
            </a:br>
            <a:r>
              <a:rPr lang="zh-CN" altLang="en-US" dirty="0"/>
              <a:t>　　　　　</a:t>
            </a:r>
            <a:r>
              <a:rPr lang="en-US" altLang="zh-CN" i="1" dirty="0"/>
              <a:t>F </a:t>
            </a:r>
            <a:r>
              <a:rPr lang="en-US" altLang="zh-CN" i="1" baseline="-25000" dirty="0"/>
              <a:t>1 </a:t>
            </a:r>
            <a:r>
              <a:rPr lang="en-US" altLang="zh-CN" i="1" dirty="0"/>
              <a:t>=A ·( B+C )</a:t>
            </a:r>
            <a:r>
              <a:rPr lang="zh-CN" altLang="en-US" i="1" dirty="0"/>
              <a:t>，</a:t>
            </a:r>
            <a:r>
              <a:rPr lang="en-US" altLang="zh-CN" i="1" dirty="0"/>
              <a:t> F </a:t>
            </a:r>
            <a:r>
              <a:rPr lang="en-US" altLang="zh-CN" i="1" baseline="-25000" dirty="0"/>
              <a:t>2</a:t>
            </a:r>
            <a:r>
              <a:rPr lang="en-US" altLang="zh-CN" i="1" dirty="0"/>
              <a:t> =A · B+A · C</a:t>
            </a:r>
            <a:br>
              <a:rPr lang="en-US" altLang="zh-CN" i="1" dirty="0"/>
            </a:br>
            <a:r>
              <a:rPr lang="zh-CN" altLang="en-US" i="1" dirty="0"/>
              <a:t>　　　　　</a:t>
            </a:r>
            <a:r>
              <a:rPr lang="en-US" altLang="zh-CN" i="1" dirty="0"/>
              <a:t>F′</a:t>
            </a:r>
            <a:r>
              <a:rPr lang="en-US" altLang="zh-CN" i="1" baseline="-25000" dirty="0"/>
              <a:t>1 </a:t>
            </a:r>
            <a:r>
              <a:rPr lang="en-US" altLang="zh-CN" i="1" dirty="0"/>
              <a:t>=A+B · C </a:t>
            </a:r>
            <a:r>
              <a:rPr lang="zh-CN" altLang="en-US" i="1" dirty="0"/>
              <a:t>，</a:t>
            </a:r>
            <a:r>
              <a:rPr lang="en-US" altLang="zh-CN" i="1" dirty="0"/>
              <a:t> F′</a:t>
            </a:r>
            <a:r>
              <a:rPr lang="en-US" altLang="zh-CN" i="1" baseline="-25000" dirty="0"/>
              <a:t>2</a:t>
            </a:r>
            <a:r>
              <a:rPr lang="en-US" altLang="zh-CN" i="1" dirty="0"/>
              <a:t> = ( A+B )·( A+C )</a:t>
            </a:r>
            <a:br>
              <a:rPr lang="en-US" altLang="zh-CN" i="1" dirty="0"/>
            </a:br>
            <a:r>
              <a:rPr lang="zh-CN" altLang="en-US" dirty="0"/>
              <a:t>　　如果两个函数相等，则它们的对偶函数亦相等。</a:t>
            </a:r>
            <a:br>
              <a:rPr lang="zh-CN" altLang="en-US" dirty="0"/>
            </a:br>
            <a:r>
              <a:rPr lang="zh-CN" altLang="en-US" dirty="0"/>
              <a:t>　　例如：已知</a:t>
            </a:r>
            <a:br>
              <a:rPr lang="en-US" altLang="zh-CN" dirty="0"/>
            </a:br>
            <a:r>
              <a:rPr lang="zh-CN" altLang="en-US" dirty="0"/>
              <a:t>　　　　　　　</a:t>
            </a:r>
            <a:r>
              <a:rPr lang="en-US" altLang="zh-CN" dirty="0"/>
              <a:t>A ·( B+C ) =A · B+A · C</a:t>
            </a:r>
            <a:br>
              <a:rPr lang="en-US" altLang="zh-CN" dirty="0"/>
            </a:br>
            <a:r>
              <a:rPr lang="zh-CN" altLang="en-US" dirty="0"/>
              <a:t>则</a:t>
            </a:r>
            <a:br>
              <a:rPr lang="zh-CN" altLang="en-US" dirty="0"/>
            </a:br>
            <a:r>
              <a:rPr lang="zh-CN" altLang="en-US" dirty="0"/>
              <a:t>　　　　　　　　</a:t>
            </a:r>
            <a:r>
              <a:rPr lang="en-US" altLang="zh-CN" dirty="0"/>
              <a:t>A+B · C= ( A+B )·( A+C )</a:t>
            </a:r>
            <a:endParaRPr lang="zh-CN" altLang="zh-CN" dirty="0"/>
          </a:p>
        </p:txBody>
      </p:sp>
      <p:pic>
        <p:nvPicPr>
          <p:cNvPr id="4" name="Picture 2" descr="H:\出版社\模板\课件素材\GIF动画插件1\GIF020.GIF">
            <a:hlinkClick r:id="rId2" action="ppaction://hlinksldjump"/>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416409" y="6261014"/>
            <a:ext cx="749904" cy="5892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40BA0F5-A79F-4261-91E9-C8AAADD50622}"/>
              </a:ext>
            </a:extLst>
          </p:cNvPr>
          <p:cNvSpPr>
            <a:spLocks noGrp="1"/>
          </p:cNvSpPr>
          <p:nvPr>
            <p:ph idx="1"/>
          </p:nvPr>
        </p:nvSpPr>
        <p:spPr/>
        <p:txBody>
          <a:bodyPr/>
          <a:lstStyle/>
          <a:p>
            <a:endParaRPr lang="zh-CN" altLang="en-US"/>
          </a:p>
        </p:txBody>
      </p:sp>
      <p:sp>
        <p:nvSpPr>
          <p:cNvPr id="4" name="Text Box 2">
            <a:extLst>
              <a:ext uri="{FF2B5EF4-FFF2-40B4-BE49-F238E27FC236}">
                <a16:creationId xmlns:a16="http://schemas.microsoft.com/office/drawing/2014/main" id="{B5171B24-D85D-4F73-A4F2-D26C9C300A67}"/>
              </a:ext>
            </a:extLst>
          </p:cNvPr>
          <p:cNvSpPr txBox="1"/>
          <p:nvPr/>
        </p:nvSpPr>
        <p:spPr>
          <a:xfrm>
            <a:off x="2555776" y="1268760"/>
            <a:ext cx="4248472" cy="4031873"/>
          </a:xfrm>
          <a:prstGeom prst="rect">
            <a:avLst/>
          </a:prstGeom>
          <a:noFill/>
          <a:ln w="9525">
            <a:noFill/>
          </a:ln>
        </p:spPr>
        <p:txBody>
          <a:bodyPr wrap="square">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r>
              <a:rPr lang="zh-CN" altLang="en-US" sz="3200" dirty="0">
                <a:latin typeface="Arial" panose="020B0604020202020204" pitchFamily="34" charset="0"/>
              </a:rPr>
              <a:t>作业：</a:t>
            </a:r>
          </a:p>
          <a:p>
            <a:r>
              <a:rPr lang="zh-CN" altLang="en-US" sz="3200" dirty="0">
                <a:latin typeface="Arial" panose="020B0604020202020204" pitchFamily="34" charset="0"/>
              </a:rPr>
              <a:t>第一章习题</a:t>
            </a:r>
            <a:r>
              <a:rPr lang="en-US" altLang="zh-CN" sz="3200" dirty="0">
                <a:latin typeface="Arial" panose="020B0604020202020204" pitchFamily="34" charset="0"/>
              </a:rPr>
              <a:t>: </a:t>
            </a:r>
          </a:p>
          <a:p>
            <a:r>
              <a:rPr lang="en-US" altLang="zh-CN" sz="3200" dirty="0">
                <a:latin typeface="Arial" panose="020B0604020202020204" pitchFamily="34" charset="0"/>
              </a:rPr>
              <a:t>        1-1(3);</a:t>
            </a:r>
          </a:p>
          <a:p>
            <a:r>
              <a:rPr lang="en-US" altLang="zh-CN" sz="3200" dirty="0">
                <a:latin typeface="Arial" panose="020B0604020202020204" pitchFamily="34" charset="0"/>
              </a:rPr>
              <a:t>        1-2(3);</a:t>
            </a:r>
          </a:p>
          <a:p>
            <a:r>
              <a:rPr lang="en-US" altLang="zh-CN" sz="3200" dirty="0">
                <a:latin typeface="Arial" panose="020B0604020202020204" pitchFamily="34" charset="0"/>
              </a:rPr>
              <a:t>        1-4(3);</a:t>
            </a:r>
          </a:p>
          <a:p>
            <a:r>
              <a:rPr lang="en-US" altLang="zh-CN" sz="3200" dirty="0"/>
              <a:t>        </a:t>
            </a:r>
            <a:r>
              <a:rPr lang="en-US" altLang="zh-CN" sz="3200" dirty="0">
                <a:latin typeface="Arial" panose="020B0604020202020204" pitchFamily="34" charset="0"/>
              </a:rPr>
              <a:t>1-6(4);</a:t>
            </a:r>
          </a:p>
          <a:p>
            <a:r>
              <a:rPr lang="en-US" altLang="zh-CN" sz="3200" dirty="0">
                <a:latin typeface="Arial" panose="020B0604020202020204" pitchFamily="34" charset="0"/>
              </a:rPr>
              <a:t>        1-7(7);</a:t>
            </a:r>
          </a:p>
          <a:p>
            <a:r>
              <a:rPr lang="en-US" altLang="zh-CN" sz="3200" dirty="0">
                <a:latin typeface="Arial" panose="020B0604020202020204" pitchFamily="34" charset="0"/>
              </a:rPr>
              <a:t>        1-8(4).</a:t>
            </a:r>
          </a:p>
        </p:txBody>
      </p:sp>
    </p:spTree>
    <p:extLst>
      <p:ext uri="{BB962C8B-B14F-4D97-AF65-F5344CB8AC3E}">
        <p14:creationId xmlns:p14="http://schemas.microsoft.com/office/powerpoint/2010/main" val="24416211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ChangeArrowheads="1"/>
          </p:cNvSpPr>
          <p:nvPr>
            <p:ph type="title"/>
          </p:nvPr>
        </p:nvSpPr>
        <p:spPr>
          <a:xfrm>
            <a:off x="571500" y="533400"/>
            <a:ext cx="8115300" cy="1095400"/>
          </a:xfrm>
        </p:spPr>
        <p:txBody>
          <a:bodyPr/>
          <a:lstStyle/>
          <a:p>
            <a:pPr algn="ctr"/>
            <a:br>
              <a:rPr lang="en-US" altLang="zh-CN" sz="2600" b="1" dirty="0"/>
            </a:br>
            <a:r>
              <a:rPr lang="en-US" altLang="zh-CN" sz="2600" b="1" dirty="0"/>
              <a:t>1. 4  </a:t>
            </a:r>
            <a:r>
              <a:rPr lang="zh-CN" altLang="en-US" sz="2600" b="1" dirty="0"/>
              <a:t>逻辑函数常用的描述方法及相互间的转换</a:t>
            </a:r>
            <a:endParaRPr lang="zh-CN" altLang="zh-CN" sz="2600" b="1" dirty="0"/>
          </a:p>
        </p:txBody>
      </p:sp>
      <p:sp>
        <p:nvSpPr>
          <p:cNvPr id="423939" name="Rectangle 3"/>
          <p:cNvSpPr>
            <a:spLocks noGrp="1" noChangeArrowheads="1"/>
          </p:cNvSpPr>
          <p:nvPr>
            <p:ph type="body" idx="1"/>
          </p:nvPr>
        </p:nvSpPr>
        <p:spPr/>
        <p:txBody>
          <a:bodyPr/>
          <a:lstStyle/>
          <a:p>
            <a:endParaRPr lang="zh-CN" altLang="zh-CN"/>
          </a:p>
        </p:txBody>
      </p:sp>
      <p:sp>
        <p:nvSpPr>
          <p:cNvPr id="4" name="Rectangle 2"/>
          <p:cNvSpPr txBox="1">
            <a:spLocks noChangeArrowheads="1"/>
          </p:cNvSpPr>
          <p:nvPr/>
        </p:nvSpPr>
        <p:spPr bwMode="auto">
          <a:xfrm>
            <a:off x="732081" y="1781200"/>
            <a:ext cx="8115300" cy="3952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fontAlgn="base">
              <a:lnSpc>
                <a:spcPct val="130000"/>
              </a:lnSpc>
              <a:spcBef>
                <a:spcPct val="0"/>
              </a:spcBef>
              <a:spcAft>
                <a:spcPct val="0"/>
              </a:spcAft>
              <a:defRPr kumimoji="1" sz="2400">
                <a:solidFill>
                  <a:schemeClr val="tx2"/>
                </a:solidFill>
                <a:latin typeface="+mj-lt"/>
                <a:ea typeface="+mj-ea"/>
                <a:cs typeface="+mj-cs"/>
              </a:defRPr>
            </a:lvl1pPr>
            <a:lvl2pPr algn="l" rtl="0" fontAlgn="base">
              <a:lnSpc>
                <a:spcPct val="130000"/>
              </a:lnSpc>
              <a:spcBef>
                <a:spcPct val="0"/>
              </a:spcBef>
              <a:spcAft>
                <a:spcPct val="0"/>
              </a:spcAft>
              <a:defRPr kumimoji="1" sz="2400">
                <a:solidFill>
                  <a:schemeClr val="tx2"/>
                </a:solidFill>
                <a:latin typeface="Times New Roman" pitchFamily="18" charset="0"/>
                <a:ea typeface="宋体" charset="-122"/>
              </a:defRPr>
            </a:lvl2pPr>
            <a:lvl3pPr algn="l" rtl="0" fontAlgn="base">
              <a:lnSpc>
                <a:spcPct val="130000"/>
              </a:lnSpc>
              <a:spcBef>
                <a:spcPct val="0"/>
              </a:spcBef>
              <a:spcAft>
                <a:spcPct val="0"/>
              </a:spcAft>
              <a:defRPr kumimoji="1" sz="2400">
                <a:solidFill>
                  <a:schemeClr val="tx2"/>
                </a:solidFill>
                <a:latin typeface="Times New Roman" pitchFamily="18" charset="0"/>
                <a:ea typeface="宋体" charset="-122"/>
              </a:defRPr>
            </a:lvl3pPr>
            <a:lvl4pPr algn="l" rtl="0" fontAlgn="base">
              <a:lnSpc>
                <a:spcPct val="130000"/>
              </a:lnSpc>
              <a:spcBef>
                <a:spcPct val="0"/>
              </a:spcBef>
              <a:spcAft>
                <a:spcPct val="0"/>
              </a:spcAft>
              <a:defRPr kumimoji="1" sz="2400">
                <a:solidFill>
                  <a:schemeClr val="tx2"/>
                </a:solidFill>
                <a:latin typeface="Times New Roman" pitchFamily="18" charset="0"/>
                <a:ea typeface="宋体" charset="-122"/>
              </a:defRPr>
            </a:lvl4pPr>
            <a:lvl5pPr algn="l" rtl="0" fontAlgn="base">
              <a:lnSpc>
                <a:spcPct val="130000"/>
              </a:lnSpc>
              <a:spcBef>
                <a:spcPct val="0"/>
              </a:spcBef>
              <a:spcAft>
                <a:spcPct val="0"/>
              </a:spcAft>
              <a:defRPr kumimoji="1" sz="2400">
                <a:solidFill>
                  <a:schemeClr val="tx2"/>
                </a:solidFill>
                <a:latin typeface="Times New Roman" pitchFamily="18" charset="0"/>
                <a:ea typeface="宋体" charset="-122"/>
              </a:defRPr>
            </a:lvl5pPr>
            <a:lvl6pPr marL="457200" algn="l" rtl="0" fontAlgn="base">
              <a:lnSpc>
                <a:spcPct val="130000"/>
              </a:lnSpc>
              <a:spcBef>
                <a:spcPct val="0"/>
              </a:spcBef>
              <a:spcAft>
                <a:spcPct val="0"/>
              </a:spcAft>
              <a:defRPr kumimoji="1" sz="2400">
                <a:solidFill>
                  <a:schemeClr val="tx2"/>
                </a:solidFill>
                <a:latin typeface="Times New Roman" pitchFamily="18" charset="0"/>
                <a:ea typeface="宋体" charset="-122"/>
              </a:defRPr>
            </a:lvl6pPr>
            <a:lvl7pPr marL="914400" algn="l" rtl="0" fontAlgn="base">
              <a:lnSpc>
                <a:spcPct val="130000"/>
              </a:lnSpc>
              <a:spcBef>
                <a:spcPct val="0"/>
              </a:spcBef>
              <a:spcAft>
                <a:spcPct val="0"/>
              </a:spcAft>
              <a:defRPr kumimoji="1" sz="2400">
                <a:solidFill>
                  <a:schemeClr val="tx2"/>
                </a:solidFill>
                <a:latin typeface="Times New Roman" pitchFamily="18" charset="0"/>
                <a:ea typeface="宋体" charset="-122"/>
              </a:defRPr>
            </a:lvl7pPr>
            <a:lvl8pPr marL="1371600" algn="l" rtl="0" fontAlgn="base">
              <a:lnSpc>
                <a:spcPct val="130000"/>
              </a:lnSpc>
              <a:spcBef>
                <a:spcPct val="0"/>
              </a:spcBef>
              <a:spcAft>
                <a:spcPct val="0"/>
              </a:spcAft>
              <a:defRPr kumimoji="1" sz="2400">
                <a:solidFill>
                  <a:schemeClr val="tx2"/>
                </a:solidFill>
                <a:latin typeface="Times New Roman" pitchFamily="18" charset="0"/>
                <a:ea typeface="宋体" charset="-122"/>
              </a:defRPr>
            </a:lvl8pPr>
            <a:lvl9pPr marL="1828800" algn="l" rtl="0" fontAlgn="base">
              <a:lnSpc>
                <a:spcPct val="130000"/>
              </a:lnSpc>
              <a:spcBef>
                <a:spcPct val="0"/>
              </a:spcBef>
              <a:spcAft>
                <a:spcPct val="0"/>
              </a:spcAft>
              <a:defRPr kumimoji="1" sz="2400">
                <a:solidFill>
                  <a:schemeClr val="tx2"/>
                </a:solidFill>
                <a:latin typeface="Times New Roman" pitchFamily="18" charset="0"/>
                <a:ea typeface="宋体" charset="-122"/>
              </a:defRPr>
            </a:lvl9pPr>
          </a:lstStyle>
          <a:p>
            <a:br>
              <a:rPr lang="en-US" altLang="zh-CN" dirty="0"/>
            </a:br>
            <a:r>
              <a:rPr lang="en-US" altLang="zh-CN" b="1" dirty="0"/>
              <a:t>1. 4. 1  </a:t>
            </a:r>
            <a:r>
              <a:rPr lang="zh-CN" altLang="en-US" b="1" dirty="0"/>
              <a:t>逻辑函数常用的描述方法</a:t>
            </a:r>
          </a:p>
          <a:p>
            <a:r>
              <a:rPr lang="zh-CN" altLang="en-US" dirty="0"/>
              <a:t>　　逻辑函数常用的描述方法有表达式、真值表、卡诺图和逻辑图等。</a:t>
            </a:r>
            <a:endParaRPr lang="zh-CN" altLang="zh-CN"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ChangeArrowheads="1"/>
          </p:cNvSpPr>
          <p:nvPr>
            <p:ph type="title"/>
          </p:nvPr>
        </p:nvSpPr>
        <p:spPr/>
        <p:txBody>
          <a:bodyPr/>
          <a:lstStyle/>
          <a:p>
            <a:br>
              <a:rPr lang="en-US" altLang="zh-CN" dirty="0"/>
            </a:br>
            <a:r>
              <a:rPr lang="zh-CN" altLang="en-US" dirty="0"/>
              <a:t>　</a:t>
            </a:r>
            <a:r>
              <a:rPr lang="zh-CN" altLang="en-US" b="1" dirty="0"/>
              <a:t>　</a:t>
            </a:r>
            <a:r>
              <a:rPr lang="en-US" altLang="zh-CN" b="1" dirty="0"/>
              <a:t>1. </a:t>
            </a:r>
            <a:r>
              <a:rPr lang="zh-CN" altLang="en-US" b="1" dirty="0"/>
              <a:t>表达式</a:t>
            </a:r>
            <a:br>
              <a:rPr lang="zh-CN" altLang="en-US" b="1" dirty="0"/>
            </a:br>
            <a:r>
              <a:rPr lang="zh-CN" altLang="en-US" b="1" dirty="0"/>
              <a:t>　　</a:t>
            </a:r>
            <a:r>
              <a:rPr lang="zh-CN" altLang="en-US" dirty="0"/>
              <a:t>由逻辑变量和逻辑运算符号组成，用于表示变量之间逻辑关系的式子，称为逻辑表达式。常用的逻辑表达式有与或表达式、标准与或表达式、或与表达式、标准或与表达式、与非与非表达式、或非或非表达式、与或非表达式等。</a:t>
            </a:r>
            <a:endParaRPr lang="zh-CN" altLang="zh-CN" dirty="0"/>
          </a:p>
        </p:txBody>
      </p:sp>
      <p:sp>
        <p:nvSpPr>
          <p:cNvPr id="424963" name="Rectangle 3"/>
          <p:cNvSpPr>
            <a:spLocks noGrp="1" noChangeArrowheads="1"/>
          </p:cNvSpPr>
          <p:nvPr>
            <p:ph type="body" idx="1"/>
          </p:nvPr>
        </p:nvSpPr>
        <p:spPr/>
        <p:txBody>
          <a:bodyPr/>
          <a:lstStyle/>
          <a:p>
            <a:endParaRPr lang="zh-CN" altLang="zh-CN"/>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25986" name="Rectangle 2"/>
              <p:cNvSpPr>
                <a:spLocks noGrp="1" noChangeArrowheads="1"/>
              </p:cNvSpPr>
              <p:nvPr>
                <p:ph type="title"/>
              </p:nvPr>
            </p:nvSpPr>
            <p:spPr/>
            <p:txBody>
              <a:bodyPr/>
              <a:lstStyle/>
              <a:p>
                <a:br>
                  <a:rPr lang="en-US" altLang="zh-CN" dirty="0"/>
                </a:br>
                <a:r>
                  <a:rPr lang="zh-CN" altLang="en-US" dirty="0"/>
                  <a:t>　　与或表达式：</a:t>
                </a:r>
                <a:r>
                  <a:rPr lang="en-US" altLang="zh-CN" dirty="0"/>
                  <a:t> F=AB+AC</a:t>
                </a:r>
                <a14:m>
                  <m:oMath xmlns:m="http://schemas.openxmlformats.org/officeDocument/2006/math">
                    <m:acc>
                      <m:accPr>
                        <m:chr m:val="̅"/>
                        <m:ctrlPr>
                          <a:rPr lang="en-US" altLang="zh-CN" i="1" smtClean="0">
                            <a:latin typeface="Cambria Math" panose="02040503050406030204" pitchFamily="18" charset="0"/>
                          </a:rPr>
                        </m:ctrlPr>
                      </m:accPr>
                      <m:e>
                        <m:r>
                          <m:rPr>
                            <m:nor/>
                          </m:rPr>
                          <a:rPr lang="en-US" altLang="zh-CN" dirty="0"/>
                          <m:t>D</m:t>
                        </m:r>
                      </m:e>
                    </m:acc>
                  </m:oMath>
                </a14:m>
                <a:r>
                  <a:rPr lang="en-US" altLang="zh-CN" dirty="0"/>
                  <a:t> </a:t>
                </a:r>
                <a:r>
                  <a:rPr lang="zh-CN" altLang="en-US" dirty="0"/>
                  <a:t>􀭻</a:t>
                </a:r>
                <a:br>
                  <a:rPr lang="en-US" altLang="zh-CN" dirty="0"/>
                </a:br>
                <a:r>
                  <a:rPr lang="zh-CN" altLang="en-US" dirty="0"/>
                  <a:t>　　标准与或表达式：</a:t>
                </a:r>
                <a:r>
                  <a:rPr lang="en-US" altLang="zh-CN" dirty="0"/>
                  <a:t>F= </a:t>
                </a:r>
                <a14:m>
                  <m:oMath xmlns:m="http://schemas.openxmlformats.org/officeDocument/2006/math">
                    <m:acc>
                      <m:accPr>
                        <m:chr m:val="̅"/>
                        <m:ctrlPr>
                          <a:rPr lang="en-US" altLang="zh-CN" i="1" smtClean="0">
                            <a:latin typeface="Cambria Math" panose="02040503050406030204" pitchFamily="18" charset="0"/>
                          </a:rPr>
                        </m:ctrlPr>
                      </m:accPr>
                      <m:e>
                        <m:r>
                          <m:rPr>
                            <m:nor/>
                          </m:rPr>
                          <a:rPr lang="en-US" altLang="zh-CN" dirty="0"/>
                          <m:t>A</m:t>
                        </m:r>
                      </m:e>
                    </m:acc>
                  </m:oMath>
                </a14:m>
                <a:r>
                  <a:rPr lang="zh-CN" altLang="en-US" dirty="0"/>
                  <a:t> </a:t>
                </a:r>
                <a:r>
                  <a:rPr lang="en-US" altLang="zh-CN" dirty="0"/>
                  <a:t>B </a:t>
                </a:r>
                <a14:m>
                  <m:oMath xmlns:m="http://schemas.openxmlformats.org/officeDocument/2006/math">
                    <m:acc>
                      <m:accPr>
                        <m:chr m:val="̅"/>
                        <m:ctrlPr>
                          <a:rPr lang="en-US" altLang="zh-CN" i="1">
                            <a:latin typeface="Cambria Math" panose="02040503050406030204" pitchFamily="18" charset="0"/>
                          </a:rPr>
                        </m:ctrlPr>
                      </m:accPr>
                      <m:e>
                        <m:r>
                          <m:rPr>
                            <m:nor/>
                          </m:rPr>
                          <a:rPr lang="en-US" altLang="zh-CN" dirty="0"/>
                          <m:t>C</m:t>
                        </m:r>
                      </m:e>
                    </m:acc>
                  </m:oMath>
                </a14:m>
                <a:r>
                  <a:rPr lang="en-US" altLang="zh-CN" dirty="0"/>
                  <a:t>D+ABC</a:t>
                </a:r>
                <a14:m>
                  <m:oMath xmlns:m="http://schemas.openxmlformats.org/officeDocument/2006/math">
                    <m:acc>
                      <m:accPr>
                        <m:chr m:val="̅"/>
                        <m:ctrlPr>
                          <a:rPr lang="en-US" altLang="zh-CN" i="1">
                            <a:latin typeface="Cambria Math" panose="02040503050406030204" pitchFamily="18" charset="0"/>
                          </a:rPr>
                        </m:ctrlPr>
                      </m:accPr>
                      <m:e>
                        <m:r>
                          <m:rPr>
                            <m:nor/>
                          </m:rPr>
                          <a:rPr lang="en-US" altLang="zh-CN" dirty="0"/>
                          <m:t>D</m:t>
                        </m:r>
                      </m:e>
                    </m:acc>
                  </m:oMath>
                </a14:m>
                <a:r>
                  <a:rPr lang="en-US" altLang="zh-CN" dirty="0"/>
                  <a:t>+ABCD</a:t>
                </a:r>
                <a:br>
                  <a:rPr lang="en-US" altLang="zh-CN" dirty="0"/>
                </a:br>
                <a:r>
                  <a:rPr lang="zh-CN" altLang="en-US" dirty="0"/>
                  <a:t>　　或与表达式：</a:t>
                </a:r>
                <a:r>
                  <a:rPr lang="en-US" altLang="zh-CN" dirty="0"/>
                  <a:t>F= ( A+B )( A+C+ </a:t>
                </a:r>
                <a14:m>
                  <m:oMath xmlns:m="http://schemas.openxmlformats.org/officeDocument/2006/math">
                    <m:acc>
                      <m:accPr>
                        <m:chr m:val="̅"/>
                        <m:ctrlPr>
                          <a:rPr lang="en-US" altLang="zh-CN" i="1">
                            <a:latin typeface="Cambria Math" panose="02040503050406030204" pitchFamily="18" charset="0"/>
                          </a:rPr>
                        </m:ctrlPr>
                      </m:accPr>
                      <m:e>
                        <m:r>
                          <m:rPr>
                            <m:nor/>
                          </m:rPr>
                          <a:rPr lang="en-US" altLang="zh-CN" dirty="0"/>
                          <m:t>D</m:t>
                        </m:r>
                      </m:e>
                    </m:acc>
                  </m:oMath>
                </a14:m>
                <a:r>
                  <a:rPr lang="en-US" altLang="zh-CN" dirty="0"/>
                  <a:t> )</a:t>
                </a:r>
                <a:br>
                  <a:rPr lang="en-US" altLang="zh-CN" dirty="0"/>
                </a:br>
                <a:r>
                  <a:rPr lang="zh-CN" altLang="en-US" dirty="0"/>
                  <a:t>　　标准或与表达式：</a:t>
                </a:r>
                <a:br>
                  <a:rPr lang="en-US" altLang="zh-CN" dirty="0"/>
                </a:br>
                <a:r>
                  <a:rPr lang="zh-CN" altLang="en-US" dirty="0"/>
                  <a:t>　　　　</a:t>
                </a:r>
                <a:r>
                  <a:rPr lang="en-US" altLang="zh-CN" dirty="0"/>
                  <a:t>F= (</a:t>
                </a:r>
                <a14:m>
                  <m:oMath xmlns:m="http://schemas.openxmlformats.org/officeDocument/2006/math">
                    <m:acc>
                      <m:accPr>
                        <m:chr m:val="̅"/>
                        <m:ctrlPr>
                          <a:rPr lang="en-US" altLang="zh-CN" i="1">
                            <a:latin typeface="Cambria Math" panose="02040503050406030204" pitchFamily="18" charset="0"/>
                          </a:rPr>
                        </m:ctrlPr>
                      </m:accPr>
                      <m:e>
                        <m:r>
                          <m:rPr>
                            <m:nor/>
                          </m:rPr>
                          <a:rPr lang="en-US" altLang="zh-CN" dirty="0"/>
                          <m:t>A</m:t>
                        </m:r>
                      </m:e>
                    </m:acc>
                  </m:oMath>
                </a14:m>
                <a:r>
                  <a:rPr lang="zh-CN" altLang="en-US" dirty="0"/>
                  <a:t> </a:t>
                </a:r>
                <a:r>
                  <a:rPr lang="en-US" altLang="zh-CN" dirty="0"/>
                  <a:t>+ </a:t>
                </a:r>
                <a14:m>
                  <m:oMath xmlns:m="http://schemas.openxmlformats.org/officeDocument/2006/math">
                    <m:acc>
                      <m:accPr>
                        <m:chr m:val="̅"/>
                        <m:ctrlPr>
                          <a:rPr lang="en-US" altLang="zh-CN" i="1">
                            <a:latin typeface="Cambria Math" panose="02040503050406030204" pitchFamily="18" charset="0"/>
                          </a:rPr>
                        </m:ctrlPr>
                      </m:accPr>
                      <m:e>
                        <m:r>
                          <m:rPr>
                            <m:nor/>
                          </m:rPr>
                          <a:rPr lang="en-US" altLang="zh-CN" dirty="0"/>
                          <m:t>B</m:t>
                        </m:r>
                      </m:e>
                    </m:acc>
                  </m:oMath>
                </a14:m>
                <a:r>
                  <a:rPr lang="en-US" altLang="zh-CN" dirty="0"/>
                  <a:t>+C+ </a:t>
                </a:r>
                <a14:m>
                  <m:oMath xmlns:m="http://schemas.openxmlformats.org/officeDocument/2006/math">
                    <m:acc>
                      <m:accPr>
                        <m:chr m:val="̅"/>
                        <m:ctrlPr>
                          <a:rPr lang="en-US" altLang="zh-CN" i="1">
                            <a:latin typeface="Cambria Math" panose="02040503050406030204" pitchFamily="18" charset="0"/>
                          </a:rPr>
                        </m:ctrlPr>
                      </m:accPr>
                      <m:e>
                        <m:r>
                          <m:rPr>
                            <m:nor/>
                          </m:rPr>
                          <a:rPr lang="en-US" altLang="zh-CN" dirty="0"/>
                          <m:t>D</m:t>
                        </m:r>
                      </m:e>
                    </m:acc>
                  </m:oMath>
                </a14:m>
                <a:r>
                  <a:rPr lang="en-US" altLang="zh-CN" dirty="0"/>
                  <a:t> )( A+B+C+D )( A+ </a:t>
                </a:r>
                <a14:m>
                  <m:oMath xmlns:m="http://schemas.openxmlformats.org/officeDocument/2006/math">
                    <m:acc>
                      <m:accPr>
                        <m:chr m:val="̅"/>
                        <m:ctrlPr>
                          <a:rPr lang="en-US" altLang="zh-CN" i="1">
                            <a:latin typeface="Cambria Math" panose="02040503050406030204" pitchFamily="18" charset="0"/>
                          </a:rPr>
                        </m:ctrlPr>
                      </m:accPr>
                      <m:e>
                        <m:r>
                          <m:rPr>
                            <m:nor/>
                          </m:rPr>
                          <a:rPr lang="en-US" altLang="zh-CN" dirty="0"/>
                          <m:t>B</m:t>
                        </m:r>
                      </m:e>
                    </m:acc>
                  </m:oMath>
                </a14:m>
                <a:r>
                  <a:rPr lang="en-US" altLang="zh-CN" dirty="0"/>
                  <a:t>+ C+</a:t>
                </a:r>
                <a14:m>
                  <m:oMath xmlns:m="http://schemas.openxmlformats.org/officeDocument/2006/math">
                    <m:acc>
                      <m:accPr>
                        <m:chr m:val="̅"/>
                        <m:ctrlPr>
                          <a:rPr lang="en-US" altLang="zh-CN" i="1">
                            <a:latin typeface="Cambria Math" panose="02040503050406030204" pitchFamily="18" charset="0"/>
                          </a:rPr>
                        </m:ctrlPr>
                      </m:accPr>
                      <m:e>
                        <m:r>
                          <m:rPr>
                            <m:nor/>
                          </m:rPr>
                          <a:rPr lang="en-US" altLang="zh-CN" dirty="0"/>
                          <m:t>D</m:t>
                        </m:r>
                      </m:e>
                    </m:acc>
                  </m:oMath>
                </a14:m>
                <a:r>
                  <a:rPr lang="en-US" altLang="zh-CN" dirty="0"/>
                  <a:t> )</a:t>
                </a:r>
                <a:br>
                  <a:rPr lang="en-US" altLang="zh-CN" dirty="0"/>
                </a:br>
                <a:r>
                  <a:rPr lang="zh-CN" altLang="en-US" dirty="0"/>
                  <a:t>　　与非与非表达式：</a:t>
                </a:r>
                <a:r>
                  <a:rPr lang="en-US" altLang="zh-CN" dirty="0"/>
                  <a:t>F=ABCD</a:t>
                </a:r>
                <a:br>
                  <a:rPr lang="en-US" altLang="zh-CN" dirty="0"/>
                </a:br>
                <a:r>
                  <a:rPr lang="zh-CN" altLang="en-US" dirty="0"/>
                  <a:t>　　或非或非表达式：</a:t>
                </a:r>
                <a:r>
                  <a:rPr lang="en-US" altLang="zh-CN" dirty="0"/>
                  <a:t>F= </a:t>
                </a:r>
                <a14:m>
                  <m:oMath xmlns:m="http://schemas.openxmlformats.org/officeDocument/2006/math">
                    <m:acc>
                      <m:accPr>
                        <m:chr m:val="̅"/>
                        <m:ctrlPr>
                          <a:rPr lang="en-US" altLang="zh-CN" i="1">
                            <a:latin typeface="Cambria Math" panose="02040503050406030204" pitchFamily="18" charset="0"/>
                          </a:rPr>
                        </m:ctrlPr>
                      </m:accPr>
                      <m:e>
                        <m:acc>
                          <m:accPr>
                            <m:chr m:val="̅"/>
                            <m:ctrlPr>
                              <a:rPr lang="en-US" altLang="zh-CN" i="1">
                                <a:latin typeface="Cambria Math" panose="02040503050406030204" pitchFamily="18" charset="0"/>
                              </a:rPr>
                            </m:ctrlPr>
                          </m:accPr>
                          <m:e>
                            <m:r>
                              <m:rPr>
                                <m:nor/>
                              </m:rPr>
                              <a:rPr lang="en-US" altLang="zh-CN" dirty="0"/>
                              <m:t>A</m:t>
                            </m:r>
                            <m:r>
                              <m:rPr>
                                <m:nor/>
                              </m:rPr>
                              <a:rPr lang="en-US" altLang="zh-CN" dirty="0"/>
                              <m:t>+</m:t>
                            </m:r>
                            <m:r>
                              <m:rPr>
                                <m:nor/>
                              </m:rPr>
                              <a:rPr lang="en-US" altLang="zh-CN" dirty="0"/>
                              <m:t>B</m:t>
                            </m:r>
                            <m:r>
                              <m:rPr>
                                <m:nor/>
                              </m:rPr>
                              <a:rPr lang="en-US" altLang="zh-CN" dirty="0"/>
                              <m:t>+</m:t>
                            </m:r>
                            <m:r>
                              <m:rPr>
                                <m:nor/>
                              </m:rPr>
                              <a:rPr lang="en-US" altLang="zh-CN" dirty="0"/>
                              <m:t>C</m:t>
                            </m:r>
                            <m:r>
                              <m:rPr>
                                <m:nor/>
                              </m:rPr>
                              <a:rPr lang="en-US" altLang="zh-CN" dirty="0"/>
                              <m:t>+</m:t>
                            </m:r>
                            <m:r>
                              <m:rPr>
                                <m:nor/>
                              </m:rPr>
                              <a:rPr lang="en-US" altLang="zh-CN" dirty="0"/>
                              <m:t>D</m:t>
                            </m:r>
                          </m:e>
                        </m:acc>
                      </m:e>
                    </m:acc>
                  </m:oMath>
                </a14:m>
                <a:br>
                  <a:rPr lang="en-US" altLang="zh-CN" dirty="0"/>
                </a:br>
                <a:r>
                  <a:rPr lang="zh-CN" altLang="en-US" dirty="0"/>
                  <a:t>　　与或非表达式：</a:t>
                </a:r>
                <a:r>
                  <a:rPr lang="en-US" altLang="zh-CN" dirty="0"/>
                  <a:t>F=</a:t>
                </a:r>
                <a14:m>
                  <m:oMath xmlns:m="http://schemas.openxmlformats.org/officeDocument/2006/math">
                    <m:acc>
                      <m:accPr>
                        <m:chr m:val="̅"/>
                        <m:ctrlPr>
                          <a:rPr lang="en-US" altLang="zh-CN" i="1">
                            <a:latin typeface="Cambria Math" panose="02040503050406030204" pitchFamily="18" charset="0"/>
                          </a:rPr>
                        </m:ctrlPr>
                      </m:accPr>
                      <m:e>
                        <m:r>
                          <m:rPr>
                            <m:nor/>
                          </m:rPr>
                          <a:rPr lang="en-US" altLang="zh-CN" dirty="0"/>
                          <m:t>AB</m:t>
                        </m:r>
                        <m:r>
                          <m:rPr>
                            <m:nor/>
                          </m:rPr>
                          <a:rPr lang="en-US" altLang="zh-CN" dirty="0"/>
                          <m:t>+</m:t>
                        </m:r>
                        <m:r>
                          <m:rPr>
                            <m:nor/>
                          </m:rPr>
                          <a:rPr lang="en-US" altLang="zh-CN" dirty="0"/>
                          <m:t>CD</m:t>
                        </m:r>
                      </m:e>
                    </m:acc>
                  </m:oMath>
                </a14:m>
                <a:br>
                  <a:rPr lang="en-US" altLang="zh-CN" dirty="0"/>
                </a:br>
                <a:r>
                  <a:rPr lang="zh-CN" altLang="en-US" dirty="0"/>
                  <a:t>　　</a:t>
                </a:r>
                <a:br>
                  <a:rPr lang="en-US" altLang="zh-CN" dirty="0"/>
                </a:br>
                <a:r>
                  <a:rPr lang="zh-CN" altLang="en-US" dirty="0"/>
                  <a:t>　　</a:t>
                </a:r>
                <a:endParaRPr lang="zh-CN" altLang="zh-CN" dirty="0"/>
              </a:p>
            </p:txBody>
          </p:sp>
        </mc:Choice>
        <mc:Fallback xmlns="">
          <p:sp>
            <p:nvSpPr>
              <p:cNvPr id="425986" name="Rectangle 2"/>
              <p:cNvSpPr>
                <a:spLocks noGrp="1" noRot="1" noChangeAspect="1" noMove="1" noResize="1" noEditPoints="1" noAdjustHandles="1" noChangeArrowheads="1" noChangeShapeType="1" noTextEdit="1"/>
              </p:cNvSpPr>
              <p:nvPr>
                <p:ph type="title"/>
              </p:nvPr>
            </p:nvSpPr>
            <p:spPr>
              <a:blipFill rotWithShape="1">
                <a:blip r:embed="rId2"/>
                <a:stretch>
                  <a:fillRect/>
                </a:stretch>
              </a:blipFill>
            </p:spPr>
            <p:txBody>
              <a:bodyPr/>
              <a:lstStyle/>
              <a:p>
                <a:r>
                  <a:rPr lang="zh-CN" altLang="en-US">
                    <a:noFill/>
                  </a:rPr>
                  <a:t> </a:t>
                </a:r>
              </a:p>
            </p:txBody>
          </p:sp>
        </mc:Fallback>
      </mc:AlternateContent>
      <p:sp>
        <p:nvSpPr>
          <p:cNvPr id="425987" name="Rectangle 3"/>
          <p:cNvSpPr>
            <a:spLocks noGrp="1" noChangeArrowheads="1"/>
          </p:cNvSpPr>
          <p:nvPr>
            <p:ph type="body" idx="1"/>
          </p:nvPr>
        </p:nvSpPr>
        <p:spPr/>
        <p:txBody>
          <a:bodyPr/>
          <a:lstStyle/>
          <a:p>
            <a:endParaRPr lang="zh-CN" altLang="zh-CN"/>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ChangeArrowheads="1"/>
          </p:cNvSpPr>
          <p:nvPr>
            <p:ph type="title"/>
          </p:nvPr>
        </p:nvSpPr>
        <p:spPr/>
        <p:txBody>
          <a:bodyPr/>
          <a:lstStyle/>
          <a:p>
            <a:br>
              <a:rPr lang="en-US" altLang="zh-CN" dirty="0"/>
            </a:br>
            <a:r>
              <a:rPr lang="zh-CN" altLang="en-US" dirty="0"/>
              <a:t>　　 </a:t>
            </a:r>
            <a:r>
              <a:rPr lang="en-US" altLang="zh-CN" b="1" dirty="0"/>
              <a:t>2. </a:t>
            </a:r>
            <a:r>
              <a:rPr lang="zh-CN" altLang="en-US" b="1" dirty="0"/>
              <a:t>真值表</a:t>
            </a:r>
            <a:br>
              <a:rPr lang="zh-CN" altLang="en-US" b="1" dirty="0"/>
            </a:br>
            <a:r>
              <a:rPr lang="zh-CN" altLang="en-US" b="1" dirty="0"/>
              <a:t>　　</a:t>
            </a:r>
            <a:r>
              <a:rPr lang="zh-CN" altLang="en-US" dirty="0"/>
              <a:t>用来反映变量所有取值组合及对应函数值的表格，称为真值表。</a:t>
            </a:r>
            <a:br>
              <a:rPr lang="zh-CN" altLang="en-US" dirty="0"/>
            </a:br>
            <a:r>
              <a:rPr lang="zh-CN" altLang="en-US" dirty="0"/>
              <a:t>　　例如，在一个判奇电路中，当 </a:t>
            </a:r>
            <a:r>
              <a:rPr lang="en-US" altLang="zh-CN" dirty="0"/>
              <a:t>A </a:t>
            </a:r>
            <a:r>
              <a:rPr lang="zh-CN" altLang="en-US" dirty="0"/>
              <a:t>、 </a:t>
            </a:r>
            <a:r>
              <a:rPr lang="en-US" altLang="zh-CN" dirty="0"/>
              <a:t>B </a:t>
            </a:r>
            <a:r>
              <a:rPr lang="zh-CN" altLang="en-US" dirty="0"/>
              <a:t>、 </a:t>
            </a:r>
            <a:r>
              <a:rPr lang="en-US" altLang="zh-CN" dirty="0"/>
              <a:t>C </a:t>
            </a:r>
            <a:r>
              <a:rPr lang="zh-CN" altLang="en-US" dirty="0"/>
              <a:t>三个变量中有奇数个 </a:t>
            </a:r>
            <a:r>
              <a:rPr lang="en-US" altLang="zh-CN" dirty="0"/>
              <a:t>1 </a:t>
            </a:r>
            <a:r>
              <a:rPr lang="zh-CN" altLang="en-US" dirty="0"/>
              <a:t>时，输出 </a:t>
            </a:r>
            <a:r>
              <a:rPr lang="en-US" altLang="zh-CN" dirty="0"/>
              <a:t>F </a:t>
            </a:r>
            <a:r>
              <a:rPr lang="zh-CN" altLang="en-US" dirty="0"/>
              <a:t>为 </a:t>
            </a:r>
            <a:r>
              <a:rPr lang="en-US" altLang="zh-CN" dirty="0"/>
              <a:t>1 </a:t>
            </a:r>
            <a:r>
              <a:rPr lang="zh-CN" altLang="en-US" dirty="0"/>
              <a:t>；否则，输出 </a:t>
            </a:r>
            <a:r>
              <a:rPr lang="en-US" altLang="zh-CN" dirty="0"/>
              <a:t>F </a:t>
            </a:r>
            <a:r>
              <a:rPr lang="zh-CN" altLang="en-US" dirty="0"/>
              <a:t>为 </a:t>
            </a:r>
            <a:r>
              <a:rPr lang="en-US" altLang="zh-CN" dirty="0"/>
              <a:t>0 </a:t>
            </a:r>
            <a:r>
              <a:rPr lang="zh-CN" altLang="en-US" dirty="0"/>
              <a:t>。据此可列出表 </a:t>
            </a:r>
            <a:r>
              <a:rPr lang="en-US" altLang="zh-CN" dirty="0"/>
              <a:t>1</a:t>
            </a:r>
            <a:r>
              <a:rPr lang="zh-CN" altLang="en-US" dirty="0"/>
              <a:t>－</a:t>
            </a:r>
            <a:r>
              <a:rPr lang="en-US" altLang="zh-CN" dirty="0"/>
              <a:t>13 </a:t>
            </a:r>
            <a:r>
              <a:rPr lang="zh-CN" altLang="en-US" dirty="0"/>
              <a:t>所示的真值表。</a:t>
            </a:r>
            <a:endParaRPr lang="zh-CN" altLang="zh-CN" dirty="0"/>
          </a:p>
        </p:txBody>
      </p:sp>
      <p:sp>
        <p:nvSpPr>
          <p:cNvPr id="427011" name="Rectangle 3"/>
          <p:cNvSpPr>
            <a:spLocks noGrp="1" noChangeArrowheads="1"/>
          </p:cNvSpPr>
          <p:nvPr>
            <p:ph type="body" idx="1"/>
          </p:nvPr>
        </p:nvSpPr>
        <p:spPr/>
        <p:txBody>
          <a:bodyPr/>
          <a:lstStyle/>
          <a:p>
            <a:endParaRPr lang="zh-CN" altLang="zh-CN"/>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p:txBody>
          <a:bodyPr/>
          <a:lstStyle/>
          <a:p>
            <a:endParaRPr lang="zh-CN" altLang="zh-CN"/>
          </a:p>
        </p:txBody>
      </p:sp>
      <p:sp>
        <p:nvSpPr>
          <p:cNvPr id="428035"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1760" y="1052736"/>
            <a:ext cx="4569562" cy="4455323"/>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p:txBody>
          <a:bodyPr/>
          <a:lstStyle/>
          <a:p>
            <a:br>
              <a:rPr lang="en-US" altLang="zh-CN" dirty="0"/>
            </a:br>
            <a:r>
              <a:rPr lang="zh-CN" altLang="en-US" dirty="0"/>
              <a:t>　　</a:t>
            </a:r>
            <a:r>
              <a:rPr lang="zh-CN" altLang="en-US" b="1" dirty="0"/>
              <a:t> </a:t>
            </a:r>
            <a:r>
              <a:rPr lang="en-US" altLang="zh-CN" b="1" dirty="0"/>
              <a:t>3. </a:t>
            </a:r>
            <a:r>
              <a:rPr lang="zh-CN" altLang="en-US" b="1" dirty="0"/>
              <a:t>卡诺图</a:t>
            </a:r>
            <a:br>
              <a:rPr lang="zh-CN" altLang="en-US" b="1" dirty="0"/>
            </a:br>
            <a:r>
              <a:rPr lang="zh-CN" altLang="en-US" b="1" dirty="0"/>
              <a:t>　　</a:t>
            </a:r>
            <a:r>
              <a:rPr lang="zh-CN" altLang="en-US" dirty="0"/>
              <a:t>将逻辑变量分成两组，分别在横竖两个方向用循环码形式排列出各组变量的所有取值组合，构成一个有 </a:t>
            </a:r>
            <a:r>
              <a:rPr lang="en-US" altLang="zh-CN" dirty="0"/>
              <a:t>2n </a:t>
            </a:r>
            <a:r>
              <a:rPr lang="zh-CN" altLang="en-US" dirty="0"/>
              <a:t>个方格的图形，其中，每一个方格对应变量的一个取值组合，这种图形叫做卡诺图。卡诺图分变量卡诺图和函数卡诺图两种。在变量卡诺图的所有方格中，没有相应的函数值，而在函数卡诺图中，每个方格上都有相应的函数值。</a:t>
            </a:r>
            <a:endParaRPr lang="zh-CN" altLang="zh-CN" dirty="0"/>
          </a:p>
        </p:txBody>
      </p:sp>
      <p:sp>
        <p:nvSpPr>
          <p:cNvPr id="429059" name="Rectangle 3"/>
          <p:cNvSpPr>
            <a:spLocks noGrp="1" noChangeArrowheads="1"/>
          </p:cNvSpPr>
          <p:nvPr>
            <p:ph type="body" idx="1"/>
          </p:nvPr>
        </p:nvSpPr>
        <p:spPr/>
        <p:txBody>
          <a:bodyPr/>
          <a:lstStyle/>
          <a:p>
            <a:endParaRPr lang="zh-CN" altLang="zh-CN"/>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title"/>
          </p:nvPr>
        </p:nvSpPr>
        <p:spPr/>
        <p:txBody>
          <a:bodyPr/>
          <a:lstStyle/>
          <a:p>
            <a:br>
              <a:rPr lang="en-US" altLang="zh-CN" dirty="0"/>
            </a:br>
            <a:r>
              <a:rPr lang="zh-CN" altLang="en-US" dirty="0"/>
              <a:t>　　图 </a:t>
            </a:r>
            <a:r>
              <a:rPr lang="en-US" altLang="zh-CN" dirty="0"/>
              <a:t>1</a:t>
            </a:r>
            <a:r>
              <a:rPr lang="zh-CN" altLang="en-US" dirty="0"/>
              <a:t>－</a:t>
            </a:r>
            <a:r>
              <a:rPr lang="en-US" altLang="zh-CN" dirty="0"/>
              <a:t>5 </a:t>
            </a:r>
            <a:r>
              <a:rPr lang="zh-CN" altLang="en-US" dirty="0"/>
              <a:t>为二 </a:t>
            </a:r>
            <a:r>
              <a:rPr lang="en-US" altLang="zh-CN" dirty="0"/>
              <a:t>~ </a:t>
            </a:r>
            <a:r>
              <a:rPr lang="zh-CN" altLang="en-US" dirty="0"/>
              <a:t>五个变量的卡诺图，方格中的数字为该方格对应变量取值组合的十进制数，亦称该方格的编号。</a:t>
            </a:r>
            <a:br>
              <a:rPr lang="zh-CN" altLang="en-US" dirty="0"/>
            </a:br>
            <a:r>
              <a:rPr lang="zh-CN" altLang="en-US" dirty="0"/>
              <a:t>　　图 </a:t>
            </a:r>
            <a:r>
              <a:rPr lang="en-US" altLang="zh-CN" dirty="0"/>
              <a:t>1</a:t>
            </a:r>
            <a:r>
              <a:rPr lang="zh-CN" altLang="en-US" dirty="0"/>
              <a:t>－</a:t>
            </a:r>
            <a:r>
              <a:rPr lang="en-US" altLang="zh-CN" dirty="0"/>
              <a:t>6 </a:t>
            </a:r>
            <a:r>
              <a:rPr lang="zh-CN" altLang="en-US" dirty="0"/>
              <a:t>为一个四变量的函数卡诺图，方格中的 </a:t>
            </a:r>
            <a:r>
              <a:rPr lang="en-US" altLang="zh-CN" dirty="0"/>
              <a:t>0 </a:t>
            </a:r>
            <a:r>
              <a:rPr lang="zh-CN" altLang="en-US" dirty="0"/>
              <a:t>和 </a:t>
            </a:r>
            <a:r>
              <a:rPr lang="en-US" altLang="zh-CN" dirty="0"/>
              <a:t>1 </a:t>
            </a:r>
            <a:r>
              <a:rPr lang="zh-CN" altLang="en-US" dirty="0"/>
              <a:t>表示在对应变量取值组合下该函数的取值。</a:t>
            </a:r>
            <a:endParaRPr lang="zh-CN" altLang="zh-CN" dirty="0"/>
          </a:p>
        </p:txBody>
      </p:sp>
      <p:sp>
        <p:nvSpPr>
          <p:cNvPr id="430083" name="Rectangle 3"/>
          <p:cNvSpPr>
            <a:spLocks noGrp="1" noChangeArrowheads="1"/>
          </p:cNvSpPr>
          <p:nvPr>
            <p:ph type="body" idx="1"/>
          </p:nvPr>
        </p:nvSpPr>
        <p:spPr/>
        <p:txBody>
          <a:bodyPr/>
          <a:lstStyle/>
          <a:p>
            <a:endParaRPr lang="zh-CN" alt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2"/>
          <p:cNvSpPr>
            <a:spLocks noGrp="1" noChangeArrowheads="1"/>
          </p:cNvSpPr>
          <p:nvPr>
            <p:ph type="title"/>
          </p:nvPr>
        </p:nvSpPr>
        <p:spPr>
          <a:xfrm>
            <a:off x="539552" y="332656"/>
            <a:ext cx="8115300" cy="5638800"/>
          </a:xfrm>
        </p:spPr>
        <p:txBody>
          <a:bodyPr/>
          <a:lstStyle/>
          <a:p>
            <a:pPr>
              <a:lnSpc>
                <a:spcPct val="125000"/>
              </a:lnSpc>
            </a:pPr>
            <a:br>
              <a:rPr lang="en-US" altLang="zh-CN" dirty="0"/>
            </a:br>
            <a:r>
              <a:rPr lang="zh-CN" altLang="en-US" dirty="0"/>
              <a:t>　　</a:t>
            </a:r>
            <a:r>
              <a:rPr lang="en-US" altLang="zh-CN" dirty="0"/>
              <a:t>3 )</a:t>
            </a:r>
            <a:r>
              <a:rPr lang="zh-CN" altLang="en-US" dirty="0"/>
              <a:t>八进制</a:t>
            </a:r>
            <a:br>
              <a:rPr lang="zh-CN" altLang="en-US" dirty="0"/>
            </a:br>
            <a:r>
              <a:rPr lang="zh-CN" altLang="en-US" dirty="0"/>
              <a:t>　　基数 </a:t>
            </a:r>
            <a:r>
              <a:rPr lang="en-US" altLang="zh-CN" dirty="0"/>
              <a:t>R </a:t>
            </a:r>
            <a:r>
              <a:rPr lang="zh-CN" altLang="en-US" dirty="0"/>
              <a:t>为 </a:t>
            </a:r>
            <a:r>
              <a:rPr lang="en-US" altLang="zh-CN" dirty="0"/>
              <a:t>8 </a:t>
            </a:r>
            <a:r>
              <a:rPr lang="zh-CN" altLang="en-US" dirty="0"/>
              <a:t>的进位计数制称为八进制</a:t>
            </a:r>
            <a:r>
              <a:rPr lang="en-US" altLang="zh-CN" dirty="0"/>
              <a:t>( Octal )</a:t>
            </a:r>
            <a:r>
              <a:rPr lang="zh-CN" altLang="en-US" dirty="0"/>
              <a:t>，它有 </a:t>
            </a:r>
            <a:r>
              <a:rPr lang="en-US" altLang="zh-CN" dirty="0"/>
              <a:t>0 </a:t>
            </a:r>
            <a:r>
              <a:rPr lang="zh-CN" altLang="en-US" dirty="0"/>
              <a:t>、 </a:t>
            </a:r>
            <a:r>
              <a:rPr lang="en-US" altLang="zh-CN" dirty="0"/>
              <a:t>1 </a:t>
            </a:r>
            <a:r>
              <a:rPr lang="zh-CN" altLang="en-US" dirty="0"/>
              <a:t>、 </a:t>
            </a:r>
            <a:r>
              <a:rPr lang="en-US" altLang="zh-CN" dirty="0"/>
              <a:t>2 </a:t>
            </a:r>
            <a:r>
              <a:rPr lang="zh-CN" altLang="en-US" dirty="0"/>
              <a:t>、 </a:t>
            </a:r>
            <a:r>
              <a:rPr lang="en-US" altLang="zh-CN" dirty="0"/>
              <a:t>3 </a:t>
            </a:r>
            <a:r>
              <a:rPr lang="zh-CN" altLang="en-US" dirty="0"/>
              <a:t>、 </a:t>
            </a:r>
            <a:r>
              <a:rPr lang="en-US" altLang="zh-CN" dirty="0"/>
              <a:t>4 </a:t>
            </a:r>
            <a:r>
              <a:rPr lang="zh-CN" altLang="en-US" dirty="0"/>
              <a:t>、 </a:t>
            </a:r>
            <a:r>
              <a:rPr lang="en-US" altLang="zh-CN" dirty="0"/>
              <a:t>5 </a:t>
            </a:r>
            <a:r>
              <a:rPr lang="zh-CN" altLang="en-US" dirty="0"/>
              <a:t>、 </a:t>
            </a:r>
            <a:r>
              <a:rPr lang="en-US" altLang="zh-CN" dirty="0"/>
              <a:t>6 </a:t>
            </a:r>
            <a:r>
              <a:rPr lang="zh-CN" altLang="en-US" dirty="0"/>
              <a:t>、 </a:t>
            </a:r>
            <a:r>
              <a:rPr lang="en-US" altLang="zh-CN" dirty="0"/>
              <a:t>7 </a:t>
            </a:r>
            <a:r>
              <a:rPr lang="zh-CN" altLang="en-US" dirty="0"/>
              <a:t>共 </a:t>
            </a:r>
            <a:r>
              <a:rPr lang="en-US" altLang="zh-CN" dirty="0"/>
              <a:t>8 </a:t>
            </a:r>
            <a:r>
              <a:rPr lang="zh-CN" altLang="en-US" dirty="0"/>
              <a:t>个有效数码，低位向相邻高位“逢八进一，借一为八”。八进制数一般用下标 </a:t>
            </a:r>
            <a:r>
              <a:rPr lang="en-US" altLang="zh-CN" dirty="0"/>
              <a:t>8 </a:t>
            </a:r>
            <a:r>
              <a:rPr lang="zh-CN" altLang="en-US" dirty="0"/>
              <a:t>或 </a:t>
            </a:r>
            <a:r>
              <a:rPr lang="en-US" altLang="zh-CN" dirty="0"/>
              <a:t>O </a:t>
            </a:r>
            <a:r>
              <a:rPr lang="zh-CN" altLang="en-US" dirty="0"/>
              <a:t>表示，如</a:t>
            </a:r>
            <a:r>
              <a:rPr lang="en-US" altLang="zh-CN" dirty="0"/>
              <a:t>617</a:t>
            </a:r>
            <a:r>
              <a:rPr lang="en-US" altLang="zh-CN" baseline="-25000" dirty="0"/>
              <a:t> 8 </a:t>
            </a:r>
            <a:r>
              <a:rPr lang="zh-CN" altLang="en-US" dirty="0"/>
              <a:t>，</a:t>
            </a:r>
            <a:r>
              <a:rPr lang="en-US" altLang="zh-CN" dirty="0"/>
              <a:t> 547 </a:t>
            </a:r>
            <a:r>
              <a:rPr lang="en-US" altLang="zh-CN" baseline="-25000" dirty="0"/>
              <a:t>O</a:t>
            </a:r>
            <a:r>
              <a:rPr lang="en-US" altLang="zh-CN" dirty="0"/>
              <a:t> </a:t>
            </a:r>
            <a:r>
              <a:rPr lang="zh-CN" altLang="en-US" dirty="0"/>
              <a:t>等。</a:t>
            </a:r>
            <a:br>
              <a:rPr lang="zh-CN" altLang="en-US" dirty="0"/>
            </a:br>
            <a:r>
              <a:rPr lang="zh-CN" altLang="en-US" dirty="0"/>
              <a:t>　　</a:t>
            </a:r>
            <a:r>
              <a:rPr lang="en-US" altLang="zh-CN" dirty="0"/>
              <a:t>4 )</a:t>
            </a:r>
            <a:r>
              <a:rPr lang="zh-CN" altLang="en-US" dirty="0"/>
              <a:t>十六进制</a:t>
            </a:r>
            <a:br>
              <a:rPr lang="zh-CN" altLang="en-US" dirty="0"/>
            </a:br>
            <a:r>
              <a:rPr lang="zh-CN" altLang="en-US" dirty="0"/>
              <a:t>　　基数 </a:t>
            </a:r>
            <a:r>
              <a:rPr lang="en-US" altLang="zh-CN" dirty="0"/>
              <a:t>R </a:t>
            </a:r>
            <a:r>
              <a:rPr lang="zh-CN" altLang="en-US" dirty="0"/>
              <a:t>为 </a:t>
            </a:r>
            <a:r>
              <a:rPr lang="en-US" altLang="zh-CN" dirty="0"/>
              <a:t>16 </a:t>
            </a:r>
            <a:r>
              <a:rPr lang="zh-CN" altLang="en-US" dirty="0"/>
              <a:t>的进位计数制称为十六进制</a:t>
            </a:r>
            <a:r>
              <a:rPr lang="en-US" altLang="zh-CN" dirty="0"/>
              <a:t> Hexadecimal )</a:t>
            </a:r>
            <a:r>
              <a:rPr lang="zh-CN" altLang="en-US" dirty="0"/>
              <a:t>，十六进制有 </a:t>
            </a:r>
            <a:r>
              <a:rPr lang="en-US" altLang="zh-CN" dirty="0"/>
              <a:t>0 </a:t>
            </a:r>
            <a:r>
              <a:rPr lang="zh-CN" altLang="en-US" dirty="0"/>
              <a:t>、 </a:t>
            </a:r>
            <a:r>
              <a:rPr lang="en-US" altLang="zh-CN" dirty="0"/>
              <a:t>1 </a:t>
            </a:r>
            <a:r>
              <a:rPr lang="zh-CN" altLang="en-US" dirty="0"/>
              <a:t>、 </a:t>
            </a:r>
            <a:r>
              <a:rPr lang="en-US" altLang="zh-CN" dirty="0"/>
              <a:t>2 </a:t>
            </a:r>
            <a:r>
              <a:rPr lang="zh-CN" altLang="en-US" dirty="0"/>
              <a:t>、 </a:t>
            </a:r>
            <a:r>
              <a:rPr lang="en-US" altLang="zh-CN" dirty="0"/>
              <a:t>3 </a:t>
            </a:r>
            <a:r>
              <a:rPr lang="zh-CN" altLang="en-US" dirty="0"/>
              <a:t>、 </a:t>
            </a:r>
            <a:r>
              <a:rPr lang="en-US" altLang="zh-CN" dirty="0"/>
              <a:t>4 </a:t>
            </a:r>
            <a:r>
              <a:rPr lang="zh-CN" altLang="en-US" dirty="0"/>
              <a:t>、 </a:t>
            </a:r>
            <a:r>
              <a:rPr lang="en-US" altLang="zh-CN" dirty="0"/>
              <a:t>5 </a:t>
            </a:r>
            <a:r>
              <a:rPr lang="zh-CN" altLang="en-US" dirty="0"/>
              <a:t>、</a:t>
            </a:r>
            <a:r>
              <a:rPr lang="en-US" altLang="zh-CN" dirty="0"/>
              <a:t>6 </a:t>
            </a:r>
            <a:r>
              <a:rPr lang="zh-CN" altLang="en-US" dirty="0"/>
              <a:t>、 </a:t>
            </a:r>
            <a:r>
              <a:rPr lang="en-US" altLang="zh-CN" dirty="0"/>
              <a:t>7 </a:t>
            </a:r>
            <a:r>
              <a:rPr lang="zh-CN" altLang="en-US" dirty="0"/>
              <a:t>、 </a:t>
            </a:r>
            <a:r>
              <a:rPr lang="en-US" altLang="zh-CN" dirty="0"/>
              <a:t>8 </a:t>
            </a:r>
            <a:r>
              <a:rPr lang="zh-CN" altLang="en-US" dirty="0"/>
              <a:t>、 </a:t>
            </a:r>
            <a:r>
              <a:rPr lang="en-US" altLang="zh-CN" dirty="0"/>
              <a:t>9 </a:t>
            </a:r>
            <a:r>
              <a:rPr lang="zh-CN" altLang="en-US" dirty="0"/>
              <a:t>、 </a:t>
            </a:r>
            <a:r>
              <a:rPr lang="en-US" altLang="zh-CN" dirty="0"/>
              <a:t>A ( 10 )</a:t>
            </a:r>
            <a:r>
              <a:rPr lang="zh-CN" altLang="en-US" dirty="0"/>
              <a:t>、 </a:t>
            </a:r>
            <a:r>
              <a:rPr lang="en-US" altLang="zh-CN" dirty="0"/>
              <a:t>B ( 11 )</a:t>
            </a:r>
            <a:r>
              <a:rPr lang="zh-CN" altLang="en-US" dirty="0"/>
              <a:t>、 </a:t>
            </a:r>
            <a:r>
              <a:rPr lang="en-US" altLang="zh-CN" dirty="0"/>
              <a:t>C ( 12 )</a:t>
            </a:r>
            <a:r>
              <a:rPr lang="zh-CN" altLang="en-US" dirty="0"/>
              <a:t>、 </a:t>
            </a:r>
            <a:r>
              <a:rPr lang="en-US" altLang="zh-CN" dirty="0"/>
              <a:t>D ( 13 )</a:t>
            </a:r>
            <a:r>
              <a:rPr lang="zh-CN" altLang="en-US" dirty="0"/>
              <a:t>、 </a:t>
            </a:r>
            <a:r>
              <a:rPr lang="en-US" altLang="zh-CN" dirty="0"/>
              <a:t>E ( 14 )</a:t>
            </a:r>
            <a:r>
              <a:rPr lang="zh-CN" altLang="en-US" dirty="0"/>
              <a:t>、 </a:t>
            </a:r>
            <a:r>
              <a:rPr lang="en-US" altLang="zh-CN" dirty="0"/>
              <a:t>F ( 15 )</a:t>
            </a:r>
            <a:r>
              <a:rPr lang="zh-CN" altLang="en-US" dirty="0"/>
              <a:t>共 </a:t>
            </a:r>
            <a:r>
              <a:rPr lang="en-US" altLang="zh-CN" dirty="0"/>
              <a:t>16 </a:t>
            </a:r>
            <a:r>
              <a:rPr lang="zh-CN" altLang="en-US" dirty="0"/>
              <a:t>个有效数码，低位向相邻高位“逢十六进一，借一为十六”。十六进制数一般用下标 </a:t>
            </a:r>
            <a:r>
              <a:rPr lang="en-US" altLang="zh-CN" dirty="0"/>
              <a:t>16 </a:t>
            </a:r>
            <a:r>
              <a:rPr lang="zh-CN" altLang="en-US" dirty="0"/>
              <a:t>或 </a:t>
            </a:r>
            <a:r>
              <a:rPr lang="en-US" altLang="zh-CN" dirty="0"/>
              <a:t>H </a:t>
            </a:r>
            <a:r>
              <a:rPr lang="zh-CN" altLang="en-US" dirty="0"/>
              <a:t>表示，如 </a:t>
            </a:r>
            <a:r>
              <a:rPr lang="en-US" altLang="zh-CN" dirty="0"/>
              <a:t>A1</a:t>
            </a:r>
            <a:r>
              <a:rPr lang="en-US" altLang="zh-CN" baseline="-25000" dirty="0"/>
              <a:t>16</a:t>
            </a:r>
            <a:r>
              <a:rPr lang="en-US" altLang="zh-CN" dirty="0"/>
              <a:t> </a:t>
            </a:r>
            <a:r>
              <a:rPr lang="zh-CN" altLang="en-US" dirty="0"/>
              <a:t>，</a:t>
            </a:r>
            <a:r>
              <a:rPr lang="en-US" altLang="zh-CN" dirty="0"/>
              <a:t> 1F </a:t>
            </a:r>
            <a:r>
              <a:rPr lang="en-US" altLang="zh-CN" baseline="-25000" dirty="0"/>
              <a:t>H</a:t>
            </a:r>
            <a:r>
              <a:rPr lang="zh-CN" altLang="en-US" dirty="0"/>
              <a:t>等。</a:t>
            </a:r>
            <a:endParaRPr lang="zh-CN" altLang="zh-CN"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ChangeArrowheads="1"/>
          </p:cNvSpPr>
          <p:nvPr>
            <p:ph type="title"/>
          </p:nvPr>
        </p:nvSpPr>
        <p:spPr/>
        <p:txBody>
          <a:bodyPr/>
          <a:lstStyle/>
          <a:p>
            <a:endParaRPr lang="zh-CN" altLang="zh-CN"/>
          </a:p>
        </p:txBody>
      </p:sp>
      <p:sp>
        <p:nvSpPr>
          <p:cNvPr id="431107" name="Rectangle 3"/>
          <p:cNvSpPr>
            <a:spLocks noGrp="1" noChangeArrowheads="1"/>
          </p:cNvSpPr>
          <p:nvPr>
            <p:ph type="body" idx="1"/>
          </p:nvPr>
        </p:nvSpPr>
        <p:spPr>
          <a:xfrm>
            <a:off x="22042" y="5013176"/>
            <a:ext cx="9144000" cy="438944"/>
          </a:xfrm>
        </p:spPr>
        <p:txBody>
          <a:bodyPr/>
          <a:lstStyle/>
          <a:p>
            <a:r>
              <a:rPr lang="zh-CN" altLang="en-US" dirty="0"/>
              <a:t>图 </a:t>
            </a:r>
            <a:r>
              <a:rPr lang="en-US" altLang="zh-CN" dirty="0"/>
              <a:t>1</a:t>
            </a:r>
            <a:r>
              <a:rPr lang="zh-CN" altLang="en-US" dirty="0"/>
              <a:t>－</a:t>
            </a:r>
            <a:r>
              <a:rPr lang="en-US" altLang="zh-CN" dirty="0"/>
              <a:t>5  </a:t>
            </a:r>
            <a:r>
              <a:rPr lang="zh-CN" altLang="en-US" dirty="0"/>
              <a:t>变量卡诺图</a:t>
            </a:r>
          </a:p>
          <a:p>
            <a:r>
              <a:rPr lang="en-US" altLang="zh-CN" dirty="0"/>
              <a:t>(a )</a:t>
            </a:r>
            <a:r>
              <a:rPr lang="zh-CN" altLang="en-US" dirty="0"/>
              <a:t>两变量；</a:t>
            </a:r>
            <a:r>
              <a:rPr lang="en-US" altLang="zh-CN" dirty="0"/>
              <a:t>( b )</a:t>
            </a:r>
            <a:r>
              <a:rPr lang="zh-CN" altLang="en-US" dirty="0"/>
              <a:t>三变量；</a:t>
            </a:r>
            <a:r>
              <a:rPr lang="en-US" altLang="zh-CN" dirty="0"/>
              <a:t>( c )</a:t>
            </a:r>
            <a:r>
              <a:rPr lang="zh-CN" altLang="en-US" dirty="0"/>
              <a:t>四变量；</a:t>
            </a:r>
            <a:r>
              <a:rPr lang="en-US" altLang="zh-CN" dirty="0"/>
              <a:t>( d )</a:t>
            </a:r>
            <a:r>
              <a:rPr lang="zh-CN" altLang="en-US" dirty="0"/>
              <a:t>五变量</a:t>
            </a:r>
            <a:endParaRPr lang="zh-CN" altLang="zh-CN" dirty="0"/>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8800"/>
            <a:ext cx="9144000" cy="2470639"/>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p:txBody>
          <a:bodyPr/>
          <a:lstStyle/>
          <a:p>
            <a:endParaRPr lang="zh-CN" altLang="zh-CN" dirty="0"/>
          </a:p>
        </p:txBody>
      </p:sp>
      <p:sp>
        <p:nvSpPr>
          <p:cNvPr id="432131" name="Rectangle 3"/>
          <p:cNvSpPr>
            <a:spLocks noGrp="1" noChangeArrowheads="1"/>
          </p:cNvSpPr>
          <p:nvPr>
            <p:ph type="body" idx="1"/>
          </p:nvPr>
        </p:nvSpPr>
        <p:spPr/>
        <p:txBody>
          <a:bodyPr/>
          <a:lstStyle/>
          <a:p>
            <a:r>
              <a:rPr lang="zh-CN" altLang="en-US" dirty="0"/>
              <a:t>图 </a:t>
            </a:r>
            <a:r>
              <a:rPr lang="en-US" altLang="zh-CN" dirty="0"/>
              <a:t>1</a:t>
            </a:r>
            <a:r>
              <a:rPr lang="zh-CN" altLang="en-US" dirty="0"/>
              <a:t>－</a:t>
            </a:r>
            <a:r>
              <a:rPr lang="en-US" altLang="zh-CN" dirty="0"/>
              <a:t>6  </a:t>
            </a:r>
            <a:r>
              <a:rPr lang="zh-CN" altLang="en-US" dirty="0"/>
              <a:t>一个四变量的函数卡诺图</a:t>
            </a:r>
            <a:endParaRPr lang="zh-CN" altLang="zh-CN" dirty="0"/>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9752" y="1700808"/>
            <a:ext cx="4600944" cy="3294331"/>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2"/>
          <p:cNvSpPr>
            <a:spLocks noGrp="1" noChangeArrowheads="1"/>
          </p:cNvSpPr>
          <p:nvPr>
            <p:ph type="title"/>
          </p:nvPr>
        </p:nvSpPr>
        <p:spPr/>
        <p:txBody>
          <a:bodyPr/>
          <a:lstStyle/>
          <a:p>
            <a:br>
              <a:rPr lang="en-US" altLang="zh-CN" dirty="0"/>
            </a:br>
            <a:r>
              <a:rPr lang="zh-CN" altLang="en-US" dirty="0"/>
              <a:t>　　</a:t>
            </a:r>
            <a:r>
              <a:rPr lang="zh-CN" altLang="en-US" b="1" dirty="0"/>
              <a:t> </a:t>
            </a:r>
            <a:r>
              <a:rPr lang="en-US" altLang="zh-CN" b="1" dirty="0"/>
              <a:t>4. </a:t>
            </a:r>
            <a:r>
              <a:rPr lang="zh-CN" altLang="en-US" b="1" dirty="0"/>
              <a:t>逻辑图</a:t>
            </a:r>
            <a:br>
              <a:rPr lang="zh-CN" altLang="en-US" b="1" dirty="0"/>
            </a:br>
            <a:r>
              <a:rPr lang="zh-CN" altLang="en-US" b="1" dirty="0"/>
              <a:t>　　</a:t>
            </a:r>
            <a:r>
              <a:rPr lang="zh-CN" altLang="en-US" dirty="0"/>
              <a:t>由逻辑门电路符号构成的，用来表示逻辑变量之间关系的图形称为逻辑电路图，简称逻辑图。</a:t>
            </a:r>
            <a:endParaRPr lang="zh-CN" altLang="zh-CN" dirty="0"/>
          </a:p>
        </p:txBody>
      </p:sp>
      <p:sp>
        <p:nvSpPr>
          <p:cNvPr id="433155" name="Rectangle 3"/>
          <p:cNvSpPr>
            <a:spLocks noGrp="1" noChangeArrowheads="1"/>
          </p:cNvSpPr>
          <p:nvPr>
            <p:ph type="body" idx="1"/>
          </p:nvPr>
        </p:nvSpPr>
        <p:spPr/>
        <p:txBody>
          <a:bodyPr/>
          <a:lstStyle/>
          <a:p>
            <a:endParaRPr lang="zh-CN" altLang="zh-CN"/>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Rectangle 2"/>
          <p:cNvSpPr>
            <a:spLocks noGrp="1" noChangeArrowheads="1"/>
          </p:cNvSpPr>
          <p:nvPr>
            <p:ph type="title"/>
          </p:nvPr>
        </p:nvSpPr>
        <p:spPr/>
        <p:txBody>
          <a:bodyPr/>
          <a:lstStyle/>
          <a:p>
            <a:endParaRPr lang="zh-CN" altLang="zh-CN" dirty="0"/>
          </a:p>
        </p:txBody>
      </p:sp>
      <p:sp>
        <p:nvSpPr>
          <p:cNvPr id="434179" name="Rectangle 3"/>
          <p:cNvSpPr>
            <a:spLocks noGrp="1" noChangeArrowheads="1"/>
          </p:cNvSpPr>
          <p:nvPr>
            <p:ph type="body" idx="1"/>
          </p:nvPr>
        </p:nvSpPr>
        <p:spPr>
          <a:xfrm>
            <a:off x="0" y="5229200"/>
            <a:ext cx="9144000" cy="438944"/>
          </a:xfrm>
        </p:spPr>
        <p:txBody>
          <a:bodyPr/>
          <a:lstStyle/>
          <a:p>
            <a:pPr algn="l"/>
            <a:r>
              <a:rPr lang="zh-CN" altLang="en-US" dirty="0"/>
              <a:t>　　　　　　　　　　　图 </a:t>
            </a:r>
            <a:r>
              <a:rPr lang="en-US" altLang="zh-CN" dirty="0"/>
              <a:t>1</a:t>
            </a:r>
            <a:r>
              <a:rPr lang="zh-CN" altLang="en-US" dirty="0"/>
              <a:t>－</a:t>
            </a:r>
            <a:r>
              <a:rPr lang="en-US" altLang="zh-CN" dirty="0"/>
              <a:t>7  </a:t>
            </a:r>
            <a:r>
              <a:rPr lang="zh-CN" altLang="en-US" dirty="0"/>
              <a:t>函数 </a:t>
            </a:r>
            <a:r>
              <a:rPr lang="en-US" altLang="zh-CN" dirty="0"/>
              <a:t>F= </a:t>
            </a:r>
            <a:r>
              <a:rPr lang="zh-CN" altLang="en-US" dirty="0"/>
              <a:t>􀭻</a:t>
            </a:r>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8024" y="5121225"/>
            <a:ext cx="3153215" cy="533474"/>
          </a:xfrm>
          <a:prstGeom prst="rect">
            <a:avLst/>
          </a:prstGeom>
        </p:spPr>
      </p:pic>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2571" y="1196752"/>
            <a:ext cx="6130905" cy="3789803"/>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Rectangle 2"/>
          <p:cNvSpPr>
            <a:spLocks noGrp="1" noChangeArrowheads="1"/>
          </p:cNvSpPr>
          <p:nvPr>
            <p:ph type="title"/>
          </p:nvPr>
        </p:nvSpPr>
        <p:spPr/>
        <p:txBody>
          <a:bodyPr/>
          <a:lstStyle/>
          <a:p>
            <a:br>
              <a:rPr lang="en-US" altLang="zh-CN" dirty="0"/>
            </a:br>
            <a:r>
              <a:rPr lang="en-US" altLang="zh-CN" b="1" dirty="0"/>
              <a:t>1. 4. 2  </a:t>
            </a:r>
            <a:r>
              <a:rPr lang="zh-CN" altLang="en-US" b="1" dirty="0"/>
              <a:t>不同描述方法之间的转换</a:t>
            </a:r>
            <a:br>
              <a:rPr lang="zh-CN" altLang="en-US" b="1" dirty="0"/>
            </a:br>
            <a:r>
              <a:rPr lang="zh-CN" altLang="en-US" b="1" dirty="0"/>
              <a:t>　　</a:t>
            </a:r>
            <a:r>
              <a:rPr lang="en-US" altLang="zh-CN" b="1" dirty="0"/>
              <a:t>1. </a:t>
            </a:r>
            <a:r>
              <a:rPr lang="zh-CN" altLang="en-US" b="1" dirty="0"/>
              <a:t>表达式 → 真值表</a:t>
            </a:r>
            <a:br>
              <a:rPr lang="zh-CN" altLang="en-US" b="1" dirty="0"/>
            </a:br>
            <a:r>
              <a:rPr lang="zh-CN" altLang="en-US" b="1" dirty="0"/>
              <a:t>　　</a:t>
            </a:r>
            <a:r>
              <a:rPr lang="zh-CN" altLang="en-US" dirty="0"/>
              <a:t>由表达式列函数的真值表时，一般首先按自然二进制码的顺序列出函数所含逻辑变量的所有不同取值组合，再确定出相应的函数值。</a:t>
            </a:r>
            <a:endParaRPr lang="zh-CN" altLang="zh-CN" dirty="0"/>
          </a:p>
        </p:txBody>
      </p:sp>
      <p:sp>
        <p:nvSpPr>
          <p:cNvPr id="435203" name="Rectangle 3"/>
          <p:cNvSpPr>
            <a:spLocks noGrp="1" noChangeArrowheads="1"/>
          </p:cNvSpPr>
          <p:nvPr>
            <p:ph type="body" idx="1"/>
          </p:nvPr>
        </p:nvSpPr>
        <p:spPr/>
        <p:txBody>
          <a:bodyPr/>
          <a:lstStyle/>
          <a:p>
            <a:endParaRPr lang="zh-CN" altLang="zh-CN"/>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36226" name="Rectangle 2"/>
              <p:cNvSpPr>
                <a:spLocks noGrp="1" noChangeArrowheads="1"/>
              </p:cNvSpPr>
              <p:nvPr>
                <p:ph type="title"/>
              </p:nvPr>
            </p:nvSpPr>
            <p:spPr>
              <a:xfrm>
                <a:off x="475522" y="522176"/>
                <a:ext cx="8115300" cy="5638800"/>
              </a:xfrm>
            </p:spPr>
            <p:txBody>
              <a:bodyPr/>
              <a:lstStyle/>
              <a:p>
                <a:br>
                  <a:rPr lang="en-US" altLang="zh-CN" dirty="0"/>
                </a:br>
                <a:r>
                  <a:rPr lang="zh-CN" altLang="en-US" dirty="0"/>
                  <a:t>　　 </a:t>
                </a:r>
                <a:r>
                  <a:rPr lang="en-US" altLang="zh-CN" b="1" dirty="0"/>
                  <a:t>【</a:t>
                </a:r>
                <a:r>
                  <a:rPr lang="zh-CN" altLang="en-US" b="1" dirty="0"/>
                  <a:t>例 </a:t>
                </a:r>
                <a:r>
                  <a:rPr lang="en-US" altLang="zh-CN" b="1" dirty="0"/>
                  <a:t>1.16 】 </a:t>
                </a:r>
                <a:r>
                  <a:rPr lang="zh-CN" altLang="en-US" dirty="0"/>
                  <a:t>求逻辑函数 </a:t>
                </a:r>
                <a:r>
                  <a:rPr lang="en-US" altLang="zh-CN" dirty="0"/>
                  <a:t>Z=A</a:t>
                </a:r>
                <a14:m>
                  <m:oMath xmlns:m="http://schemas.openxmlformats.org/officeDocument/2006/math">
                    <m:acc>
                      <m:accPr>
                        <m:chr m:val="̅"/>
                        <m:ctrlPr>
                          <a:rPr lang="en-US" altLang="zh-CN" i="1" smtClean="0">
                            <a:latin typeface="Cambria Math" panose="02040503050406030204" pitchFamily="18" charset="0"/>
                          </a:rPr>
                        </m:ctrlPr>
                      </m:accPr>
                      <m:e>
                        <m:r>
                          <m:rPr>
                            <m:nor/>
                          </m:rPr>
                          <a:rPr lang="en-US" altLang="zh-CN" dirty="0"/>
                          <m:t>B</m:t>
                        </m:r>
                      </m:e>
                    </m:acc>
                  </m:oMath>
                </a14:m>
                <a:r>
                  <a:rPr lang="en-US" altLang="zh-CN" dirty="0"/>
                  <a:t>+B</a:t>
                </a:r>
                <a14:m>
                  <m:oMath xmlns:m="http://schemas.openxmlformats.org/officeDocument/2006/math">
                    <m:acc>
                      <m:accPr>
                        <m:chr m:val="̅"/>
                        <m:ctrlPr>
                          <a:rPr lang="en-US" altLang="zh-CN" i="1">
                            <a:latin typeface="Cambria Math" panose="02040503050406030204" pitchFamily="18" charset="0"/>
                          </a:rPr>
                        </m:ctrlPr>
                      </m:accPr>
                      <m:e>
                        <m:r>
                          <m:rPr>
                            <m:nor/>
                          </m:rPr>
                          <a:rPr lang="en-US" altLang="zh-CN" dirty="0"/>
                          <m:t>C</m:t>
                        </m:r>
                      </m:e>
                    </m:acc>
                  </m:oMath>
                </a14:m>
                <a:r>
                  <a:rPr lang="en-US" altLang="zh-CN" dirty="0"/>
                  <a:t> +C</a:t>
                </a:r>
                <a14:m>
                  <m:oMath xmlns:m="http://schemas.openxmlformats.org/officeDocument/2006/math">
                    <m:acc>
                      <m:accPr>
                        <m:chr m:val="̅"/>
                        <m:ctrlPr>
                          <a:rPr lang="en-US" altLang="zh-CN" i="1">
                            <a:latin typeface="Cambria Math" panose="02040503050406030204" pitchFamily="18" charset="0"/>
                          </a:rPr>
                        </m:ctrlPr>
                      </m:accPr>
                      <m:e>
                        <m:r>
                          <m:rPr>
                            <m:nor/>
                          </m:rPr>
                          <a:rPr lang="en-US" altLang="zh-CN" dirty="0"/>
                          <m:t>A</m:t>
                        </m:r>
                      </m:e>
                    </m:acc>
                  </m:oMath>
                </a14:m>
                <a:r>
                  <a:rPr lang="en-US" altLang="zh-CN" dirty="0"/>
                  <a:t> </a:t>
                </a:r>
                <a:r>
                  <a:rPr lang="zh-CN" altLang="en-US" dirty="0"/>
                  <a:t>的真值表。</a:t>
                </a:r>
                <a:br>
                  <a:rPr lang="zh-CN" altLang="en-US" dirty="0"/>
                </a:br>
                <a:r>
                  <a:rPr lang="zh-CN" altLang="en-US" dirty="0"/>
                  <a:t>　　</a:t>
                </a:r>
                <a:r>
                  <a:rPr lang="zh-CN" altLang="en-US" b="1" dirty="0"/>
                  <a:t>解</a:t>
                </a:r>
                <a:r>
                  <a:rPr lang="zh-CN" altLang="en-US" dirty="0"/>
                  <a:t> 逐个将变量 </a:t>
                </a:r>
                <a:r>
                  <a:rPr lang="en-US" altLang="zh-CN" dirty="0"/>
                  <a:t>A </a:t>
                </a:r>
                <a:r>
                  <a:rPr lang="zh-CN" altLang="en-US" dirty="0"/>
                  <a:t>、 </a:t>
                </a:r>
                <a:r>
                  <a:rPr lang="en-US" altLang="zh-CN" dirty="0"/>
                  <a:t>B </a:t>
                </a:r>
                <a:r>
                  <a:rPr lang="zh-CN" altLang="en-US" dirty="0"/>
                  <a:t>、 </a:t>
                </a:r>
                <a:r>
                  <a:rPr lang="en-US" altLang="zh-CN" dirty="0"/>
                  <a:t>C </a:t>
                </a:r>
                <a:r>
                  <a:rPr lang="zh-CN" altLang="en-US" dirty="0"/>
                  <a:t>的各个取值组合代入逻辑函数中，求出相应的函数值。 </a:t>
                </a:r>
                <a:r>
                  <a:rPr lang="en-US" altLang="zh-CN" dirty="0"/>
                  <a:t>ABC</a:t>
                </a:r>
                <a:r>
                  <a:rPr lang="zh-CN" altLang="en-US" dirty="0"/>
                  <a:t>取 </a:t>
                </a:r>
                <a:r>
                  <a:rPr lang="en-US" altLang="zh-CN" dirty="0"/>
                  <a:t>000 </a:t>
                </a:r>
                <a:r>
                  <a:rPr lang="zh-CN" altLang="en-US" dirty="0"/>
                  <a:t>时，</a:t>
                </a:r>
                <a:r>
                  <a:rPr lang="en-US" altLang="zh-CN" dirty="0"/>
                  <a:t>Z </a:t>
                </a:r>
                <a:r>
                  <a:rPr lang="zh-CN" altLang="en-US" dirty="0"/>
                  <a:t>为 </a:t>
                </a:r>
                <a:r>
                  <a:rPr lang="en-US" altLang="zh-CN" dirty="0"/>
                  <a:t>0 </a:t>
                </a:r>
                <a:r>
                  <a:rPr lang="zh-CN" altLang="en-US" dirty="0"/>
                  <a:t>；</a:t>
                </a:r>
                <a:r>
                  <a:rPr lang="en-US" altLang="zh-CN" dirty="0"/>
                  <a:t> ABC </a:t>
                </a:r>
                <a:r>
                  <a:rPr lang="zh-CN" altLang="en-US" dirty="0"/>
                  <a:t>取 </a:t>
                </a:r>
                <a:r>
                  <a:rPr lang="en-US" altLang="zh-CN" dirty="0"/>
                  <a:t>001 </a:t>
                </a:r>
                <a:r>
                  <a:rPr lang="zh-CN" altLang="en-US" dirty="0"/>
                  <a:t>时，</a:t>
                </a:r>
                <a:r>
                  <a:rPr lang="en-US" altLang="zh-CN" dirty="0"/>
                  <a:t>Z </a:t>
                </a:r>
                <a:r>
                  <a:rPr lang="zh-CN" altLang="en-US" dirty="0"/>
                  <a:t>为 </a:t>
                </a:r>
                <a:r>
                  <a:rPr lang="en-US" altLang="zh-CN" dirty="0"/>
                  <a:t>1 </a:t>
                </a:r>
                <a:r>
                  <a:rPr lang="zh-CN" altLang="en-US" dirty="0"/>
                  <a:t>；</a:t>
                </a:r>
                <a:r>
                  <a:rPr lang="en-US" altLang="zh-CN" dirty="0"/>
                  <a:t>ABC </a:t>
                </a:r>
                <a:r>
                  <a:rPr lang="zh-CN" altLang="en-US" dirty="0"/>
                  <a:t>取 </a:t>
                </a:r>
                <a:r>
                  <a:rPr lang="en-US" altLang="zh-CN" dirty="0"/>
                  <a:t>010 </a:t>
                </a:r>
                <a:r>
                  <a:rPr lang="zh-CN" altLang="en-US" dirty="0"/>
                  <a:t>时，</a:t>
                </a:r>
                <a:r>
                  <a:rPr lang="en-US" altLang="zh-CN" dirty="0"/>
                  <a:t>Z </a:t>
                </a:r>
                <a:r>
                  <a:rPr lang="zh-CN" altLang="en-US" dirty="0"/>
                  <a:t>为 </a:t>
                </a:r>
                <a:r>
                  <a:rPr lang="en-US" altLang="zh-CN" dirty="0"/>
                  <a:t>1 </a:t>
                </a:r>
                <a:r>
                  <a:rPr lang="zh-CN" altLang="en-US" dirty="0"/>
                  <a:t>；</a:t>
                </a:r>
                <a:r>
                  <a:rPr lang="en-US" altLang="zh-CN" dirty="0"/>
                  <a:t> ABC </a:t>
                </a:r>
                <a:r>
                  <a:rPr lang="zh-CN" altLang="en-US" dirty="0"/>
                  <a:t>取 </a:t>
                </a:r>
                <a:r>
                  <a:rPr lang="en-US" altLang="zh-CN" dirty="0"/>
                  <a:t>011 </a:t>
                </a:r>
                <a:r>
                  <a:rPr lang="zh-CN" altLang="en-US" dirty="0"/>
                  <a:t>时，</a:t>
                </a:r>
                <a:r>
                  <a:rPr lang="en-US" altLang="zh-CN" dirty="0"/>
                  <a:t>Z</a:t>
                </a:r>
                <a:r>
                  <a:rPr lang="zh-CN" altLang="en-US" dirty="0"/>
                  <a:t>为 </a:t>
                </a:r>
                <a:r>
                  <a:rPr lang="en-US" altLang="zh-CN" dirty="0"/>
                  <a:t>1 </a:t>
                </a:r>
                <a:r>
                  <a:rPr lang="zh-CN" altLang="en-US" dirty="0"/>
                  <a:t>；</a:t>
                </a:r>
                <a:r>
                  <a:rPr lang="en-US" altLang="zh-CN" dirty="0"/>
                  <a:t> ABC </a:t>
                </a:r>
                <a:r>
                  <a:rPr lang="zh-CN" altLang="en-US" dirty="0"/>
                  <a:t>取 </a:t>
                </a:r>
                <a:r>
                  <a:rPr lang="en-US" altLang="zh-CN" dirty="0"/>
                  <a:t>100 </a:t>
                </a:r>
                <a:r>
                  <a:rPr lang="zh-CN" altLang="en-US" dirty="0"/>
                  <a:t>时，</a:t>
                </a:r>
                <a:r>
                  <a:rPr lang="en-US" altLang="zh-CN" dirty="0"/>
                  <a:t> Z </a:t>
                </a:r>
                <a:r>
                  <a:rPr lang="zh-CN" altLang="en-US" dirty="0"/>
                  <a:t>为 </a:t>
                </a:r>
                <a:r>
                  <a:rPr lang="en-US" altLang="zh-CN" dirty="0"/>
                  <a:t>1 </a:t>
                </a:r>
                <a:r>
                  <a:rPr lang="zh-CN" altLang="en-US" dirty="0"/>
                  <a:t>；</a:t>
                </a:r>
                <a:r>
                  <a:rPr lang="en-US" altLang="zh-CN" dirty="0"/>
                  <a:t> ABC </a:t>
                </a:r>
                <a:r>
                  <a:rPr lang="zh-CN" altLang="en-US" dirty="0"/>
                  <a:t>取 </a:t>
                </a:r>
                <a:r>
                  <a:rPr lang="en-US" altLang="zh-CN" dirty="0"/>
                  <a:t>101</a:t>
                </a:r>
                <a:r>
                  <a:rPr lang="zh-CN" altLang="en-US" dirty="0"/>
                  <a:t>时，</a:t>
                </a:r>
                <a:r>
                  <a:rPr lang="en-US" altLang="zh-CN" dirty="0"/>
                  <a:t>Z </a:t>
                </a:r>
                <a:r>
                  <a:rPr lang="zh-CN" altLang="en-US" dirty="0"/>
                  <a:t>为 </a:t>
                </a:r>
                <a:r>
                  <a:rPr lang="en-US" altLang="zh-CN" dirty="0"/>
                  <a:t>1 </a:t>
                </a:r>
                <a:r>
                  <a:rPr lang="zh-CN" altLang="en-US" dirty="0"/>
                  <a:t>；</a:t>
                </a:r>
                <a:r>
                  <a:rPr lang="en-US" altLang="zh-CN" dirty="0"/>
                  <a:t> ABC </a:t>
                </a:r>
                <a:r>
                  <a:rPr lang="zh-CN" altLang="en-US" dirty="0"/>
                  <a:t>取 </a:t>
                </a:r>
                <a:r>
                  <a:rPr lang="en-US" altLang="zh-CN" dirty="0"/>
                  <a:t>110 </a:t>
                </a:r>
                <a:r>
                  <a:rPr lang="zh-CN" altLang="en-US" dirty="0"/>
                  <a:t>时，</a:t>
                </a:r>
                <a:r>
                  <a:rPr lang="en-US" altLang="zh-CN" dirty="0"/>
                  <a:t>Z </a:t>
                </a:r>
                <a:r>
                  <a:rPr lang="zh-CN" altLang="en-US" dirty="0"/>
                  <a:t>为 </a:t>
                </a:r>
                <a:r>
                  <a:rPr lang="en-US" altLang="zh-CN" dirty="0"/>
                  <a:t>1 </a:t>
                </a:r>
                <a:r>
                  <a:rPr lang="zh-CN" altLang="en-US" dirty="0"/>
                  <a:t>；</a:t>
                </a:r>
                <a:r>
                  <a:rPr lang="en-US" altLang="zh-CN" dirty="0"/>
                  <a:t> ABC </a:t>
                </a:r>
                <a:r>
                  <a:rPr lang="zh-CN" altLang="en-US" dirty="0"/>
                  <a:t>取</a:t>
                </a:r>
                <a:r>
                  <a:rPr lang="en-US" altLang="zh-CN" dirty="0"/>
                  <a:t>111 </a:t>
                </a:r>
                <a:r>
                  <a:rPr lang="zh-CN" altLang="en-US" dirty="0"/>
                  <a:t>时，</a:t>
                </a:r>
                <a:r>
                  <a:rPr lang="en-US" altLang="zh-CN" dirty="0"/>
                  <a:t> Z </a:t>
                </a:r>
                <a:r>
                  <a:rPr lang="zh-CN" altLang="en-US" dirty="0"/>
                  <a:t>为 </a:t>
                </a:r>
                <a:r>
                  <a:rPr lang="en-US" altLang="zh-CN" dirty="0"/>
                  <a:t>0 </a:t>
                </a:r>
                <a:r>
                  <a:rPr lang="zh-CN" altLang="en-US" dirty="0"/>
                  <a:t>。按自然二进制码的顺序列出变量 </a:t>
                </a:r>
                <a:r>
                  <a:rPr lang="en-US" altLang="zh-CN" dirty="0"/>
                  <a:t>A </a:t>
                </a:r>
                <a:r>
                  <a:rPr lang="zh-CN" altLang="en-US" dirty="0"/>
                  <a:t>、 </a:t>
                </a:r>
                <a:r>
                  <a:rPr lang="en-US" altLang="zh-CN" dirty="0"/>
                  <a:t>B </a:t>
                </a:r>
                <a:r>
                  <a:rPr lang="zh-CN" altLang="en-US" dirty="0"/>
                  <a:t>、 </a:t>
                </a:r>
                <a:r>
                  <a:rPr lang="en-US" altLang="zh-CN" dirty="0"/>
                  <a:t>C </a:t>
                </a:r>
                <a:r>
                  <a:rPr lang="zh-CN" altLang="en-US" dirty="0"/>
                  <a:t>的所有不同取值组合，再根据以上的分析结果，可以得到如表 </a:t>
                </a:r>
                <a:r>
                  <a:rPr lang="en-US" altLang="zh-CN" dirty="0"/>
                  <a:t>1</a:t>
                </a:r>
                <a:r>
                  <a:rPr lang="zh-CN" altLang="en-US" dirty="0"/>
                  <a:t>－</a:t>
                </a:r>
                <a:r>
                  <a:rPr lang="en-US" altLang="zh-CN" dirty="0"/>
                  <a:t>14 </a:t>
                </a:r>
                <a:r>
                  <a:rPr lang="zh-CN" altLang="en-US" dirty="0"/>
                  <a:t>所示的真值表。</a:t>
                </a:r>
                <a:endParaRPr lang="zh-CN" altLang="zh-CN" dirty="0"/>
              </a:p>
            </p:txBody>
          </p:sp>
        </mc:Choice>
        <mc:Fallback xmlns="">
          <p:sp>
            <p:nvSpPr>
              <p:cNvPr id="436226" name="Rectangle 2"/>
              <p:cNvSpPr>
                <a:spLocks noGrp="1" noRot="1" noChangeAspect="1" noMove="1" noResize="1" noEditPoints="1" noAdjustHandles="1" noChangeArrowheads="1" noChangeShapeType="1" noTextEdit="1"/>
              </p:cNvSpPr>
              <p:nvPr>
                <p:ph type="title"/>
              </p:nvPr>
            </p:nvSpPr>
            <p:spPr>
              <a:xfrm>
                <a:off x="475522" y="522176"/>
                <a:ext cx="8115300" cy="5638800"/>
              </a:xfrm>
              <a:blipFill rotWithShape="1">
                <a:blip r:embed="rId2"/>
                <a:stretch>
                  <a:fillRect l="-1127" r="-1127"/>
                </a:stretch>
              </a:blipFill>
            </p:spPr>
            <p:txBody>
              <a:bodyPr/>
              <a:lstStyle/>
              <a:p>
                <a:r>
                  <a:rPr lang="zh-CN" altLang="en-US">
                    <a:noFill/>
                  </a:rPr>
                  <a:t> </a:t>
                </a:r>
              </a:p>
            </p:txBody>
          </p:sp>
        </mc:Fallback>
      </mc:AlternateContent>
      <p:sp>
        <p:nvSpPr>
          <p:cNvPr id="436227" name="Rectangle 3"/>
          <p:cNvSpPr>
            <a:spLocks noGrp="1" noChangeArrowheads="1"/>
          </p:cNvSpPr>
          <p:nvPr>
            <p:ph type="body" idx="1"/>
          </p:nvPr>
        </p:nvSpPr>
        <p:spPr/>
        <p:txBody>
          <a:bodyPr/>
          <a:lstStyle/>
          <a:p>
            <a:endParaRPr lang="zh-CN" altLang="zh-CN"/>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37250" name="Rectangle 2"/>
              <p:cNvSpPr>
                <a:spLocks noGrp="1" noChangeArrowheads="1"/>
              </p:cNvSpPr>
              <p:nvPr>
                <p:ph type="title"/>
              </p:nvPr>
            </p:nvSpPr>
            <p:spPr/>
            <p:txBody>
              <a:bodyPr/>
              <a:lstStyle/>
              <a:p>
                <a:br>
                  <a:rPr lang="en-US" altLang="zh-CN" dirty="0"/>
                </a:br>
                <a:r>
                  <a:rPr lang="zh-CN" altLang="en-US" dirty="0"/>
                  <a:t>　　 </a:t>
                </a:r>
                <a:r>
                  <a:rPr lang="en-US" altLang="zh-CN" b="1" dirty="0"/>
                  <a:t>【</a:t>
                </a:r>
                <a:r>
                  <a:rPr lang="zh-CN" altLang="en-US" b="1" dirty="0"/>
                  <a:t>例 </a:t>
                </a:r>
                <a:r>
                  <a:rPr lang="en-US" altLang="zh-CN" b="1" dirty="0"/>
                  <a:t>1.17 】</a:t>
                </a:r>
                <a:r>
                  <a:rPr lang="en-US" altLang="zh-CN" dirty="0"/>
                  <a:t> </a:t>
                </a:r>
                <a:r>
                  <a:rPr lang="zh-CN" altLang="en-US" dirty="0"/>
                  <a:t>求 逻 辑 函 数 </a:t>
                </a:r>
                <a:r>
                  <a:rPr lang="en-US" altLang="zh-CN" dirty="0"/>
                  <a:t>F=AC+ </a:t>
                </a:r>
                <a14:m>
                  <m:oMath xmlns:m="http://schemas.openxmlformats.org/officeDocument/2006/math">
                    <m:acc>
                      <m:accPr>
                        <m:chr m:val="̅"/>
                        <m:ctrlPr>
                          <a:rPr lang="en-US" altLang="zh-CN" i="1" smtClean="0">
                            <a:latin typeface="Cambria Math" panose="02040503050406030204" pitchFamily="18" charset="0"/>
                          </a:rPr>
                        </m:ctrlPr>
                      </m:accPr>
                      <m:e>
                        <m:r>
                          <m:rPr>
                            <m:nor/>
                          </m:rPr>
                          <a:rPr lang="en-US" altLang="zh-CN" dirty="0"/>
                          <m:t>BA</m:t>
                        </m:r>
                        <m:r>
                          <m:rPr>
                            <m:nor/>
                          </m:rPr>
                          <a:rPr lang="en-US" altLang="zh-CN" dirty="0"/>
                          <m:t>+</m:t>
                        </m:r>
                        <m:r>
                          <m:rPr>
                            <m:nor/>
                          </m:rPr>
                          <a:rPr lang="en-US" altLang="zh-CN" dirty="0"/>
                          <m:t>D</m:t>
                        </m:r>
                      </m:e>
                    </m:acc>
                  </m:oMath>
                </a14:m>
                <a:r>
                  <a:rPr lang="en-US" altLang="zh-CN" dirty="0"/>
                  <a:t>+ABCD </a:t>
                </a:r>
                <a:r>
                  <a:rPr lang="zh-CN" altLang="en-US" dirty="0"/>
                  <a:t>的真值表。</a:t>
                </a:r>
                <a:br>
                  <a:rPr lang="zh-CN" altLang="en-US" dirty="0"/>
                </a:br>
                <a:r>
                  <a:rPr lang="zh-CN" altLang="en-US" dirty="0"/>
                  <a:t>　　</a:t>
                </a:r>
                <a:r>
                  <a:rPr lang="zh-CN" altLang="en-US" b="1" dirty="0"/>
                  <a:t>解</a:t>
                </a:r>
                <a:r>
                  <a:rPr lang="zh-CN" altLang="en-US" dirty="0"/>
                  <a:t> 可以先将逻辑函数转化为与或表达式，再找出使每个与项等于 </a:t>
                </a:r>
                <a:r>
                  <a:rPr lang="en-US" altLang="zh-CN" dirty="0"/>
                  <a:t>1 </a:t>
                </a:r>
                <a:r>
                  <a:rPr lang="zh-CN" altLang="en-US" dirty="0"/>
                  <a:t>的取值组合，这些组合对应的函数值为 </a:t>
                </a:r>
                <a:r>
                  <a:rPr lang="en-US" altLang="zh-CN" dirty="0"/>
                  <a:t>1 </a:t>
                </a:r>
                <a:r>
                  <a:rPr lang="zh-CN" altLang="en-US" dirty="0"/>
                  <a:t>。与或表达式为</a:t>
                </a:r>
                <a:endParaRPr lang="zh-CN" altLang="zh-CN" dirty="0"/>
              </a:p>
            </p:txBody>
          </p:sp>
        </mc:Choice>
        <mc:Fallback xmlns="">
          <p:sp>
            <p:nvSpPr>
              <p:cNvPr id="437250" name="Rectangle 2"/>
              <p:cNvSpPr>
                <a:spLocks noGrp="1" noRot="1" noChangeAspect="1" noMove="1" noResize="1" noEditPoints="1" noAdjustHandles="1" noChangeArrowheads="1" noChangeShapeType="1" noTextEdit="1"/>
              </p:cNvSpPr>
              <p:nvPr>
                <p:ph type="title"/>
              </p:nvPr>
            </p:nvSpPr>
            <p:spPr>
              <a:blipFill rotWithShape="1">
                <a:blip r:embed="rId2"/>
                <a:stretch>
                  <a:fillRect l="-1202" r="-1052"/>
                </a:stretch>
              </a:blipFill>
            </p:spPr>
            <p:txBody>
              <a:bodyPr/>
              <a:lstStyle/>
              <a:p>
                <a:r>
                  <a:rPr lang="zh-CN" altLang="en-US">
                    <a:noFill/>
                  </a:rPr>
                  <a:t> </a:t>
                </a:r>
              </a:p>
            </p:txBody>
          </p:sp>
        </mc:Fallback>
      </mc:AlternateContent>
      <p:sp>
        <p:nvSpPr>
          <p:cNvPr id="437251"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1706" y="3671921"/>
            <a:ext cx="5820588" cy="485843"/>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38274" name="Rectangle 2"/>
              <p:cNvSpPr>
                <a:spLocks noGrp="1" noChangeArrowheads="1"/>
              </p:cNvSpPr>
              <p:nvPr>
                <p:ph type="title"/>
              </p:nvPr>
            </p:nvSpPr>
            <p:spPr/>
            <p:txBody>
              <a:bodyPr/>
              <a:lstStyle/>
              <a:p>
                <a:br>
                  <a:rPr lang="en-US" altLang="zh-CN" dirty="0"/>
                </a:br>
                <a:r>
                  <a:rPr lang="zh-CN" altLang="en-US" dirty="0"/>
                  <a:t>　　第一个与项为 </a:t>
                </a:r>
                <a:r>
                  <a:rPr lang="en-US" altLang="zh-CN" dirty="0"/>
                  <a:t>AC </a:t>
                </a:r>
                <a:r>
                  <a:rPr lang="zh-CN" altLang="en-US" dirty="0"/>
                  <a:t>，</a:t>
                </a:r>
                <a:r>
                  <a:rPr lang="en-US" altLang="zh-CN" dirty="0"/>
                  <a:t> A </a:t>
                </a:r>
                <a:r>
                  <a:rPr lang="zh-CN" altLang="en-US" dirty="0"/>
                  <a:t>、 </a:t>
                </a:r>
                <a:r>
                  <a:rPr lang="en-US" altLang="zh-CN" dirty="0"/>
                  <a:t>C </a:t>
                </a:r>
                <a:r>
                  <a:rPr lang="zh-CN" altLang="en-US" dirty="0"/>
                  <a:t>同时为 </a:t>
                </a:r>
                <a:r>
                  <a:rPr lang="en-US" altLang="zh-CN" dirty="0"/>
                  <a:t>1 </a:t>
                </a:r>
                <a:r>
                  <a:rPr lang="zh-CN" altLang="en-US" dirty="0"/>
                  <a:t>时，其值为 </a:t>
                </a:r>
                <a:r>
                  <a:rPr lang="en-US" altLang="zh-CN" dirty="0"/>
                  <a:t>1 </a:t>
                </a:r>
                <a:r>
                  <a:rPr lang="zh-CN" altLang="en-US" dirty="0"/>
                  <a:t>，包括 </a:t>
                </a:r>
                <a:r>
                  <a:rPr lang="en-US" altLang="zh-CN" dirty="0"/>
                  <a:t>1010 </a:t>
                </a:r>
                <a:r>
                  <a:rPr lang="zh-CN" altLang="en-US" dirty="0"/>
                  <a:t>、 </a:t>
                </a:r>
                <a:r>
                  <a:rPr lang="en-US" altLang="zh-CN" dirty="0"/>
                  <a:t>1011 </a:t>
                </a:r>
                <a:r>
                  <a:rPr lang="zh-CN" altLang="en-US" dirty="0"/>
                  <a:t>、 </a:t>
                </a:r>
                <a:r>
                  <a:rPr lang="en-US" altLang="zh-CN" dirty="0"/>
                  <a:t>1110 </a:t>
                </a:r>
                <a:r>
                  <a:rPr lang="zh-CN" altLang="en-US" dirty="0"/>
                  <a:t>、 </a:t>
                </a:r>
                <a:r>
                  <a:rPr lang="en-US" altLang="zh-CN" dirty="0"/>
                  <a:t>1111 </a:t>
                </a:r>
                <a:r>
                  <a:rPr lang="zh-CN" altLang="en-US" dirty="0"/>
                  <a:t>四个组合；第二个与项为</a:t>
                </a:r>
                <a:br>
                  <a:rPr lang="zh-CN" altLang="en-US" dirty="0"/>
                </a:br>
                <a14:m>
                  <m:oMath xmlns:m="http://schemas.openxmlformats.org/officeDocument/2006/math">
                    <m:acc>
                      <m:accPr>
                        <m:chr m:val="̅"/>
                        <m:ctrlPr>
                          <a:rPr lang="zh-CN" altLang="en-US" i="1" smtClean="0">
                            <a:latin typeface="Cambria Math" panose="02040503050406030204" pitchFamily="18" charset="0"/>
                          </a:rPr>
                        </m:ctrlPr>
                      </m:accPr>
                      <m:e>
                        <m:r>
                          <m:rPr>
                            <m:nor/>
                          </m:rPr>
                          <a:rPr lang="en-US" altLang="zh-CN" dirty="0"/>
                          <m:t>A</m:t>
                        </m:r>
                      </m:e>
                    </m:acc>
                  </m:oMath>
                </a14:m>
                <a:r>
                  <a:rPr lang="en-US" altLang="zh-CN" dirty="0"/>
                  <a:t> </a:t>
                </a:r>
                <a14:m>
                  <m:oMath xmlns:m="http://schemas.openxmlformats.org/officeDocument/2006/math">
                    <m:acc>
                      <m:accPr>
                        <m:chr m:val="̅"/>
                        <m:ctrlPr>
                          <a:rPr lang="zh-CN" altLang="en-US" i="1" dirty="0" smtClean="0">
                            <a:latin typeface="Cambria Math" panose="02040503050406030204" pitchFamily="18" charset="0"/>
                          </a:rPr>
                        </m:ctrlPr>
                      </m:accPr>
                      <m:e>
                        <m:r>
                          <m:rPr>
                            <m:nor/>
                          </m:rPr>
                          <a:rPr lang="en-US" altLang="zh-CN" dirty="0"/>
                          <m:t>B</m:t>
                        </m:r>
                      </m:e>
                    </m:acc>
                  </m:oMath>
                </a14:m>
                <a:r>
                  <a:rPr lang="zh-CN" altLang="en-US" dirty="0"/>
                  <a:t> </a:t>
                </a:r>
                <a14:m>
                  <m:oMath xmlns:m="http://schemas.openxmlformats.org/officeDocument/2006/math">
                    <m:acc>
                      <m:accPr>
                        <m:chr m:val="̅"/>
                        <m:ctrlPr>
                          <a:rPr lang="zh-CN" altLang="en-US" i="1" smtClean="0">
                            <a:latin typeface="Cambria Math" panose="02040503050406030204" pitchFamily="18" charset="0"/>
                          </a:rPr>
                        </m:ctrlPr>
                      </m:accPr>
                      <m:e>
                        <m:r>
                          <m:rPr>
                            <m:nor/>
                          </m:rPr>
                          <a:rPr lang="en-US" altLang="zh-CN" dirty="0"/>
                          <m:t>D</m:t>
                        </m:r>
                      </m:e>
                    </m:acc>
                  </m:oMath>
                </a14:m>
                <a:r>
                  <a:rPr lang="en-US" altLang="zh-CN" dirty="0"/>
                  <a:t> </a:t>
                </a:r>
                <a:r>
                  <a:rPr lang="zh-CN" altLang="en-US" dirty="0"/>
                  <a:t>，</a:t>
                </a:r>
                <a:r>
                  <a:rPr lang="en-US" altLang="zh-CN" dirty="0"/>
                  <a:t> A </a:t>
                </a:r>
                <a:r>
                  <a:rPr lang="zh-CN" altLang="en-US" dirty="0"/>
                  <a:t>、 </a:t>
                </a:r>
                <a:r>
                  <a:rPr lang="en-US" altLang="zh-CN" dirty="0"/>
                  <a:t>B </a:t>
                </a:r>
                <a:r>
                  <a:rPr lang="zh-CN" altLang="en-US" dirty="0"/>
                  <a:t>、 </a:t>
                </a:r>
                <a:r>
                  <a:rPr lang="en-US" altLang="zh-CN" dirty="0"/>
                  <a:t>D </a:t>
                </a:r>
                <a:r>
                  <a:rPr lang="zh-CN" altLang="en-US" dirty="0"/>
                  <a:t>同时为 </a:t>
                </a:r>
                <a:r>
                  <a:rPr lang="en-US" altLang="zh-CN" dirty="0"/>
                  <a:t>0 </a:t>
                </a:r>
                <a:r>
                  <a:rPr lang="zh-CN" altLang="en-US" dirty="0"/>
                  <a:t>时，其值为 </a:t>
                </a:r>
                <a:r>
                  <a:rPr lang="en-US" altLang="zh-CN" dirty="0"/>
                  <a:t>1 </a:t>
                </a:r>
                <a:r>
                  <a:rPr lang="zh-CN" altLang="en-US" dirty="0"/>
                  <a:t>，包括 </a:t>
                </a:r>
                <a:r>
                  <a:rPr lang="en-US" altLang="zh-CN" dirty="0"/>
                  <a:t>0000 </a:t>
                </a:r>
                <a:r>
                  <a:rPr lang="zh-CN" altLang="en-US" dirty="0"/>
                  <a:t>、 </a:t>
                </a:r>
                <a:r>
                  <a:rPr lang="en-US" altLang="zh-CN" dirty="0"/>
                  <a:t>0010 </a:t>
                </a:r>
                <a:r>
                  <a:rPr lang="zh-CN" altLang="en-US" dirty="0"/>
                  <a:t>两个组合；第三个与项为 </a:t>
                </a:r>
                <a:r>
                  <a:rPr lang="en-US" altLang="zh-CN" dirty="0"/>
                  <a:t>AB</a:t>
                </a:r>
                <a14:m>
                  <m:oMath xmlns:m="http://schemas.openxmlformats.org/officeDocument/2006/math">
                    <m:acc>
                      <m:accPr>
                        <m:chr m:val="̅"/>
                        <m:ctrlPr>
                          <a:rPr lang="en-US" altLang="zh-CN" i="1" smtClean="0">
                            <a:latin typeface="Cambria Math" panose="02040503050406030204" pitchFamily="18" charset="0"/>
                          </a:rPr>
                        </m:ctrlPr>
                      </m:accPr>
                      <m:e>
                        <m:r>
                          <m:rPr>
                            <m:nor/>
                          </m:rPr>
                          <a:rPr lang="en-US" altLang="zh-CN" dirty="0"/>
                          <m:t>C</m:t>
                        </m:r>
                      </m:e>
                    </m:acc>
                  </m:oMath>
                </a14:m>
                <a:r>
                  <a:rPr lang="en-US" altLang="zh-CN" dirty="0"/>
                  <a:t> D </a:t>
                </a:r>
                <a:r>
                  <a:rPr lang="zh-CN" altLang="en-US" dirty="0"/>
                  <a:t>，只有当 </a:t>
                </a:r>
                <a:r>
                  <a:rPr lang="en-US" altLang="zh-CN" dirty="0"/>
                  <a:t>ABCD </a:t>
                </a:r>
                <a:r>
                  <a:rPr lang="zh-CN" altLang="en-US" dirty="0"/>
                  <a:t>为 </a:t>
                </a:r>
                <a:r>
                  <a:rPr lang="en-US" altLang="zh-CN" dirty="0"/>
                  <a:t>1101 </a:t>
                </a:r>
                <a:r>
                  <a:rPr lang="zh-CN" altLang="en-US" dirty="0"/>
                  <a:t>时，其值才为 </a:t>
                </a:r>
                <a:r>
                  <a:rPr lang="en-US" altLang="zh-CN" dirty="0"/>
                  <a:t>1 </a:t>
                </a:r>
                <a:r>
                  <a:rPr lang="zh-CN" altLang="en-US" dirty="0"/>
                  <a:t>。因此，可得如表 </a:t>
                </a:r>
                <a:r>
                  <a:rPr lang="en-US" altLang="zh-CN" dirty="0"/>
                  <a:t>1</a:t>
                </a:r>
                <a:r>
                  <a:rPr lang="zh-CN" altLang="en-US" dirty="0"/>
                  <a:t>－</a:t>
                </a:r>
                <a:r>
                  <a:rPr lang="en-US" altLang="zh-CN" dirty="0"/>
                  <a:t>15 </a:t>
                </a:r>
                <a:r>
                  <a:rPr lang="zh-CN" altLang="en-US" dirty="0"/>
                  <a:t>所示的真值表。</a:t>
                </a:r>
                <a:endParaRPr lang="zh-CN" altLang="zh-CN" dirty="0"/>
              </a:p>
            </p:txBody>
          </p:sp>
        </mc:Choice>
        <mc:Fallback xmlns="">
          <p:sp>
            <p:nvSpPr>
              <p:cNvPr id="438274" name="Rectangle 2"/>
              <p:cNvSpPr>
                <a:spLocks noGrp="1" noRot="1" noChangeAspect="1" noMove="1" noResize="1" noEditPoints="1" noAdjustHandles="1" noChangeArrowheads="1" noChangeShapeType="1" noTextEdit="1"/>
              </p:cNvSpPr>
              <p:nvPr>
                <p:ph type="title"/>
              </p:nvPr>
            </p:nvSpPr>
            <p:spPr>
              <a:blipFill rotWithShape="1">
                <a:blip r:embed="rId2"/>
                <a:stretch>
                  <a:fillRect l="-1202" r="-1052"/>
                </a:stretch>
              </a:blipFill>
            </p:spPr>
            <p:txBody>
              <a:bodyPr/>
              <a:lstStyle/>
              <a:p>
                <a:r>
                  <a:rPr lang="zh-CN" altLang="en-US">
                    <a:noFill/>
                  </a:rPr>
                  <a:t> </a:t>
                </a:r>
              </a:p>
            </p:txBody>
          </p:sp>
        </mc:Fallback>
      </mc:AlternateContent>
      <p:sp>
        <p:nvSpPr>
          <p:cNvPr id="438275" name="Rectangle 3"/>
          <p:cNvSpPr>
            <a:spLocks noGrp="1" noChangeArrowheads="1"/>
          </p:cNvSpPr>
          <p:nvPr>
            <p:ph type="body" idx="1"/>
          </p:nvPr>
        </p:nvSpPr>
        <p:spPr/>
        <p:txBody>
          <a:bodyPr/>
          <a:lstStyle/>
          <a:p>
            <a:endParaRPr lang="zh-CN" altLang="zh-CN"/>
          </a:p>
        </p:txBody>
      </p:sp>
      <p:pic>
        <p:nvPicPr>
          <p:cNvPr id="4" name="图片 3" descr="屏幕剪辑">
            <a:extLst>
              <a:ext uri="{FF2B5EF4-FFF2-40B4-BE49-F238E27FC236}">
                <a16:creationId xmlns:a16="http://schemas.microsoft.com/office/drawing/2014/main" id="{BFAE899F-4EE7-456B-A15E-591F05DE82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704" y="4581128"/>
            <a:ext cx="5820588" cy="485843"/>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8" name="Rectangle 2"/>
          <p:cNvSpPr>
            <a:spLocks noGrp="1" noChangeArrowheads="1"/>
          </p:cNvSpPr>
          <p:nvPr>
            <p:ph type="title"/>
          </p:nvPr>
        </p:nvSpPr>
        <p:spPr/>
        <p:txBody>
          <a:bodyPr/>
          <a:lstStyle/>
          <a:p>
            <a:endParaRPr lang="zh-CN" altLang="zh-CN"/>
          </a:p>
        </p:txBody>
      </p:sp>
      <p:sp>
        <p:nvSpPr>
          <p:cNvPr id="439299"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6548" y="766390"/>
            <a:ext cx="5210903" cy="5325219"/>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40322" name="Rectangle 2"/>
              <p:cNvSpPr>
                <a:spLocks noGrp="1" noChangeArrowheads="1"/>
              </p:cNvSpPr>
              <p:nvPr>
                <p:ph type="title"/>
              </p:nvPr>
            </p:nvSpPr>
            <p:spPr>
              <a:xfrm>
                <a:off x="539552" y="380108"/>
                <a:ext cx="8115300" cy="5638800"/>
              </a:xfrm>
            </p:spPr>
            <p:txBody>
              <a:bodyPr/>
              <a:lstStyle/>
              <a:p>
                <a:pPr>
                  <a:lnSpc>
                    <a:spcPct val="120000"/>
                  </a:lnSpc>
                </a:pPr>
                <a:br>
                  <a:rPr lang="en-US" altLang="zh-CN" dirty="0"/>
                </a:br>
                <a:r>
                  <a:rPr lang="zh-CN" altLang="en-US" dirty="0"/>
                  <a:t>　　</a:t>
                </a:r>
                <a:r>
                  <a:rPr lang="en-US" altLang="zh-CN" dirty="0"/>
                  <a:t>【</a:t>
                </a:r>
                <a:r>
                  <a:rPr lang="zh-CN" altLang="en-US" b="1" dirty="0"/>
                  <a:t>例 </a:t>
                </a:r>
                <a:r>
                  <a:rPr lang="en-US" altLang="zh-CN" b="1" dirty="0"/>
                  <a:t>1.18 】 </a:t>
                </a:r>
                <a:r>
                  <a:rPr lang="zh-CN" altLang="en-US" dirty="0"/>
                  <a:t>求逻辑函数 </a:t>
                </a:r>
                <a:r>
                  <a:rPr lang="en-US" altLang="zh-CN" dirty="0"/>
                  <a:t>F=A ( B+CD ) +A+B</a:t>
                </a:r>
                <a14:m>
                  <m:oMath xmlns:m="http://schemas.openxmlformats.org/officeDocument/2006/math">
                    <m:acc>
                      <m:accPr>
                        <m:chr m:val="̅"/>
                        <m:ctrlPr>
                          <a:rPr lang="en-US" altLang="zh-CN" i="1" smtClean="0">
                            <a:latin typeface="Cambria Math" panose="02040503050406030204" pitchFamily="18" charset="0"/>
                          </a:rPr>
                        </m:ctrlPr>
                      </m:accPr>
                      <m:e>
                        <m:r>
                          <m:rPr>
                            <m:nor/>
                          </m:rPr>
                          <a:rPr lang="en-US" altLang="zh-CN" dirty="0"/>
                          <m:t>C</m:t>
                        </m:r>
                      </m:e>
                    </m:acc>
                  </m:oMath>
                </a14:m>
                <a:r>
                  <a:rPr lang="en-US" altLang="zh-CN" dirty="0"/>
                  <a:t>+D </a:t>
                </a:r>
                <a:r>
                  <a:rPr lang="zh-CN" altLang="en-US" dirty="0"/>
                  <a:t>的真值表。</a:t>
                </a:r>
                <a:br>
                  <a:rPr lang="zh-CN" altLang="en-US" dirty="0"/>
                </a:br>
                <a:r>
                  <a:rPr lang="zh-CN" altLang="en-US" dirty="0"/>
                  <a:t>　　</a:t>
                </a:r>
                <a:r>
                  <a:rPr lang="zh-CN" altLang="en-US" b="1" dirty="0"/>
                  <a:t>解</a:t>
                </a:r>
                <a:r>
                  <a:rPr lang="zh-CN" altLang="en-US" dirty="0"/>
                  <a:t> 根据变量的取值逐级对逻辑函数进行化简，再根据所得到的简化表达式求函数值。</a:t>
                </a:r>
                <a:br>
                  <a:rPr lang="en-US" altLang="zh-CN" dirty="0"/>
                </a:br>
                <a:r>
                  <a:rPr lang="zh-CN" altLang="en-US" dirty="0"/>
                  <a:t>　　当 </a:t>
                </a:r>
                <a:r>
                  <a:rPr lang="en-US" altLang="zh-CN" dirty="0"/>
                  <a:t>A=0 </a:t>
                </a:r>
                <a:r>
                  <a:rPr lang="zh-CN" altLang="en-US" dirty="0"/>
                  <a:t>时，</a:t>
                </a:r>
                <a:br>
                  <a:rPr lang="en-US" altLang="zh-CN" dirty="0"/>
                </a:br>
                <a:r>
                  <a:rPr lang="zh-CN" altLang="en-US" dirty="0"/>
                  <a:t>　　当 </a:t>
                </a:r>
                <a:r>
                  <a:rPr lang="en-US" altLang="zh-CN" dirty="0"/>
                  <a:t>A=0 </a:t>
                </a:r>
                <a:r>
                  <a:rPr lang="zh-CN" altLang="en-US" dirty="0"/>
                  <a:t>，</a:t>
                </a:r>
                <a:r>
                  <a:rPr lang="en-US" altLang="zh-CN" dirty="0"/>
                  <a:t> B=0 </a:t>
                </a:r>
                <a:r>
                  <a:rPr lang="zh-CN" altLang="en-US" dirty="0"/>
                  <a:t>时，</a:t>
                </a:r>
                <a:r>
                  <a:rPr lang="en-US" altLang="zh-CN" dirty="0"/>
                  <a:t> F= ( </a:t>
                </a:r>
                <a14:m>
                  <m:oMath xmlns:m="http://schemas.openxmlformats.org/officeDocument/2006/math">
                    <m:acc>
                      <m:accPr>
                        <m:chr m:val="̅"/>
                        <m:ctrlPr>
                          <a:rPr lang="en-US" altLang="zh-CN" i="1" smtClean="0">
                            <a:latin typeface="Cambria Math" panose="02040503050406030204" pitchFamily="18" charset="0"/>
                          </a:rPr>
                        </m:ctrlPr>
                      </m:accPr>
                      <m:e>
                        <m:r>
                          <m:rPr>
                            <m:nor/>
                          </m:rPr>
                          <a:rPr lang="en-US" altLang="zh-CN" dirty="0"/>
                          <m:t>0</m:t>
                        </m:r>
                      </m:e>
                    </m:acc>
                  </m:oMath>
                </a14:m>
                <a:r>
                  <a:rPr lang="en-US" altLang="zh-CN" dirty="0"/>
                  <a:t>+C )</a:t>
                </a:r>
                <a14:m>
                  <m:oMath xmlns:m="http://schemas.openxmlformats.org/officeDocument/2006/math">
                    <m:acc>
                      <m:accPr>
                        <m:chr m:val="̅"/>
                        <m:ctrlPr>
                          <a:rPr lang="en-US" altLang="zh-CN" i="1">
                            <a:latin typeface="Cambria Math" panose="02040503050406030204" pitchFamily="18" charset="0"/>
                          </a:rPr>
                        </m:ctrlPr>
                      </m:accPr>
                      <m:e>
                        <m:r>
                          <m:rPr>
                            <m:nor/>
                          </m:rPr>
                          <a:rPr lang="en-US" altLang="zh-CN" dirty="0"/>
                          <m:t>D</m:t>
                        </m:r>
                      </m:e>
                    </m:acc>
                  </m:oMath>
                </a14:m>
                <a:r>
                  <a:rPr lang="en-US" altLang="zh-CN" dirty="0"/>
                  <a:t>= </a:t>
                </a:r>
                <a14:m>
                  <m:oMath xmlns:m="http://schemas.openxmlformats.org/officeDocument/2006/math">
                    <m:acc>
                      <m:accPr>
                        <m:chr m:val="̅"/>
                        <m:ctrlPr>
                          <a:rPr lang="en-US" altLang="zh-CN" i="1" smtClean="0">
                            <a:latin typeface="Cambria Math" panose="02040503050406030204" pitchFamily="18" charset="0"/>
                          </a:rPr>
                        </m:ctrlPr>
                      </m:accPr>
                      <m:e>
                        <m:r>
                          <m:rPr>
                            <m:nor/>
                          </m:rPr>
                          <a:rPr lang="en-US" altLang="zh-CN" dirty="0"/>
                          <m:t>D</m:t>
                        </m:r>
                      </m:e>
                    </m:acc>
                  </m:oMath>
                </a14:m>
                <a:r>
                  <a:rPr lang="en-US" altLang="zh-CN" dirty="0"/>
                  <a:t> </a:t>
                </a:r>
                <a:r>
                  <a:rPr lang="zh-CN" altLang="en-US" dirty="0"/>
                  <a:t>。 </a:t>
                </a:r>
                <a:r>
                  <a:rPr lang="en-US" altLang="zh-CN" dirty="0"/>
                  <a:t>D </a:t>
                </a:r>
                <a:r>
                  <a:rPr lang="zh-CN" altLang="en-US" dirty="0"/>
                  <a:t>为 </a:t>
                </a:r>
                <a:r>
                  <a:rPr lang="en-US" altLang="zh-CN" dirty="0"/>
                  <a:t>0 </a:t>
                </a:r>
                <a:r>
                  <a:rPr lang="zh-CN" altLang="en-US" dirty="0"/>
                  <a:t>时，函数 </a:t>
                </a:r>
                <a:r>
                  <a:rPr lang="en-US" altLang="zh-CN" dirty="0"/>
                  <a:t>F </a:t>
                </a:r>
                <a:r>
                  <a:rPr lang="zh-CN" altLang="en-US" dirty="0"/>
                  <a:t>为 </a:t>
                </a:r>
                <a:r>
                  <a:rPr lang="en-US" altLang="zh-CN" dirty="0"/>
                  <a:t>1 </a:t>
                </a:r>
                <a:r>
                  <a:rPr lang="zh-CN" altLang="en-US" dirty="0"/>
                  <a:t>；</a:t>
                </a:r>
                <a:r>
                  <a:rPr lang="en-US" altLang="zh-CN" dirty="0"/>
                  <a:t> D </a:t>
                </a:r>
                <a:r>
                  <a:rPr lang="zh-CN" altLang="en-US" dirty="0"/>
                  <a:t>为 </a:t>
                </a:r>
                <a:r>
                  <a:rPr lang="en-US" altLang="zh-CN" dirty="0"/>
                  <a:t>1 </a:t>
                </a:r>
                <a:r>
                  <a:rPr lang="zh-CN" altLang="en-US" dirty="0"/>
                  <a:t>时，函数 </a:t>
                </a:r>
                <a:r>
                  <a:rPr lang="en-US" altLang="zh-CN" dirty="0"/>
                  <a:t>F </a:t>
                </a:r>
                <a:r>
                  <a:rPr lang="zh-CN" altLang="en-US" dirty="0"/>
                  <a:t>为 </a:t>
                </a:r>
                <a:r>
                  <a:rPr lang="en-US" altLang="zh-CN" dirty="0"/>
                  <a:t>0 </a:t>
                </a:r>
                <a:r>
                  <a:rPr lang="zh-CN" altLang="en-US" dirty="0"/>
                  <a:t>。</a:t>
                </a:r>
                <a:br>
                  <a:rPr lang="zh-CN" altLang="en-US" dirty="0"/>
                </a:br>
                <a:r>
                  <a:rPr lang="zh-CN" altLang="en-US" dirty="0"/>
                  <a:t>　　当 </a:t>
                </a:r>
                <a:r>
                  <a:rPr lang="en-US" altLang="zh-CN" dirty="0"/>
                  <a:t>A=0 </a:t>
                </a:r>
                <a:r>
                  <a:rPr lang="zh-CN" altLang="en-US" dirty="0"/>
                  <a:t>，</a:t>
                </a:r>
                <a:r>
                  <a:rPr lang="en-US" altLang="zh-CN" dirty="0"/>
                  <a:t> B=1 </a:t>
                </a:r>
                <a:r>
                  <a:rPr lang="zh-CN" altLang="en-US" dirty="0"/>
                  <a:t>时，</a:t>
                </a:r>
                <a:r>
                  <a:rPr lang="en-US" altLang="zh-CN" dirty="0"/>
                  <a:t> F= (</a:t>
                </a:r>
                <a14:m>
                  <m:oMath xmlns:m="http://schemas.openxmlformats.org/officeDocument/2006/math">
                    <m:acc>
                      <m:accPr>
                        <m:chr m:val="̅"/>
                        <m:ctrlPr>
                          <a:rPr lang="en-US" altLang="zh-CN" i="1">
                            <a:latin typeface="Cambria Math" panose="02040503050406030204" pitchFamily="18" charset="0"/>
                          </a:rPr>
                        </m:ctrlPr>
                      </m:accPr>
                      <m:e>
                        <m:r>
                          <m:rPr>
                            <m:nor/>
                          </m:rPr>
                          <a:rPr lang="en-US" altLang="zh-CN" dirty="0"/>
                          <m:t>1</m:t>
                        </m:r>
                      </m:e>
                    </m:acc>
                  </m:oMath>
                </a14:m>
                <a:r>
                  <a:rPr lang="en-US" altLang="zh-CN" dirty="0"/>
                  <a:t>+C ) </a:t>
                </a:r>
                <a14:m>
                  <m:oMath xmlns:m="http://schemas.openxmlformats.org/officeDocument/2006/math">
                    <m:acc>
                      <m:accPr>
                        <m:chr m:val="̅"/>
                        <m:ctrlPr>
                          <a:rPr lang="en-US" altLang="zh-CN" i="1">
                            <a:latin typeface="Cambria Math" panose="02040503050406030204" pitchFamily="18" charset="0"/>
                          </a:rPr>
                        </m:ctrlPr>
                      </m:accPr>
                      <m:e>
                        <m:r>
                          <m:rPr>
                            <m:nor/>
                          </m:rPr>
                          <a:rPr lang="en-US" altLang="zh-CN" dirty="0"/>
                          <m:t>D</m:t>
                        </m:r>
                      </m:e>
                    </m:acc>
                  </m:oMath>
                </a14:m>
                <a:r>
                  <a:rPr lang="en-US" altLang="zh-CN" dirty="0"/>
                  <a:t> =C </a:t>
                </a:r>
                <a14:m>
                  <m:oMath xmlns:m="http://schemas.openxmlformats.org/officeDocument/2006/math">
                    <m:acc>
                      <m:accPr>
                        <m:chr m:val="̅"/>
                        <m:ctrlPr>
                          <a:rPr lang="en-US" altLang="zh-CN" i="1">
                            <a:latin typeface="Cambria Math" panose="02040503050406030204" pitchFamily="18" charset="0"/>
                          </a:rPr>
                        </m:ctrlPr>
                      </m:accPr>
                      <m:e>
                        <m:r>
                          <m:rPr>
                            <m:nor/>
                          </m:rPr>
                          <a:rPr lang="en-US" altLang="zh-CN" dirty="0"/>
                          <m:t>D</m:t>
                        </m:r>
                      </m:e>
                    </m:acc>
                  </m:oMath>
                </a14:m>
                <a:r>
                  <a:rPr lang="en-US" altLang="zh-CN" dirty="0"/>
                  <a:t> </a:t>
                </a:r>
                <a:r>
                  <a:rPr lang="zh-CN" altLang="en-US" dirty="0"/>
                  <a:t>。只有当 </a:t>
                </a:r>
                <a:r>
                  <a:rPr lang="en-US" altLang="zh-CN" dirty="0"/>
                  <a:t>CD </a:t>
                </a:r>
                <a:r>
                  <a:rPr lang="zh-CN" altLang="en-US" dirty="0"/>
                  <a:t>为 </a:t>
                </a:r>
                <a:r>
                  <a:rPr lang="en-US" altLang="zh-CN" dirty="0"/>
                  <a:t>10 </a:t>
                </a:r>
                <a:r>
                  <a:rPr lang="zh-CN" altLang="en-US" dirty="0"/>
                  <a:t>时，函数 </a:t>
                </a:r>
                <a:r>
                  <a:rPr lang="en-US" altLang="zh-CN" dirty="0"/>
                  <a:t>F </a:t>
                </a:r>
                <a:r>
                  <a:rPr lang="zh-CN" altLang="en-US" dirty="0"/>
                  <a:t>才为 </a:t>
                </a:r>
                <a:r>
                  <a:rPr lang="en-US" altLang="zh-CN" dirty="0"/>
                  <a:t>1 </a:t>
                </a:r>
                <a:r>
                  <a:rPr lang="zh-CN" altLang="en-US" dirty="0"/>
                  <a:t>，否则函数</a:t>
                </a:r>
                <a:r>
                  <a:rPr lang="en-US" altLang="zh-CN" dirty="0"/>
                  <a:t>F </a:t>
                </a:r>
                <a:r>
                  <a:rPr lang="zh-CN" altLang="en-US" dirty="0"/>
                  <a:t>为 </a:t>
                </a:r>
                <a:r>
                  <a:rPr lang="en-US" altLang="zh-CN" dirty="0"/>
                  <a:t>0 </a:t>
                </a:r>
                <a:r>
                  <a:rPr lang="zh-CN" altLang="en-US" dirty="0"/>
                  <a:t>。</a:t>
                </a:r>
                <a:br>
                  <a:rPr lang="zh-CN" altLang="en-US" dirty="0"/>
                </a:br>
                <a:r>
                  <a:rPr lang="zh-CN" altLang="en-US" dirty="0"/>
                  <a:t>　　当 </a:t>
                </a:r>
                <a:r>
                  <a:rPr lang="en-US" altLang="zh-CN" dirty="0"/>
                  <a:t>A=1 </a:t>
                </a:r>
                <a:r>
                  <a:rPr lang="zh-CN" altLang="en-US" dirty="0"/>
                  <a:t>时，</a:t>
                </a:r>
                <a:r>
                  <a:rPr lang="en-US" altLang="zh-CN" dirty="0"/>
                  <a:t> </a:t>
                </a:r>
                <a:r>
                  <a:rPr lang="zh-CN" altLang="en-US" dirty="0"/>
                  <a:t>　　　　　　　　　　　　</a:t>
                </a:r>
                <a:r>
                  <a:rPr lang="en-US" altLang="zh-CN" dirty="0"/>
                  <a:t> </a:t>
                </a:r>
                <a:r>
                  <a:rPr lang="zh-CN" altLang="en-US" dirty="0"/>
                  <a:t>当 </a:t>
                </a:r>
                <a:r>
                  <a:rPr lang="en-US" altLang="zh-CN" dirty="0"/>
                  <a:t>B </a:t>
                </a:r>
                <a:r>
                  <a:rPr lang="zh-CN" altLang="en-US" dirty="0"/>
                  <a:t>为 </a:t>
                </a:r>
                <a:r>
                  <a:rPr lang="en-US" altLang="zh-CN" dirty="0"/>
                  <a:t>1 </a:t>
                </a:r>
                <a:r>
                  <a:rPr lang="zh-CN" altLang="en-US" dirty="0"/>
                  <a:t>或 </a:t>
                </a:r>
                <a:r>
                  <a:rPr lang="en-US" altLang="zh-CN" dirty="0"/>
                  <a:t>CD </a:t>
                </a:r>
                <a:r>
                  <a:rPr lang="zh-CN" altLang="en-US" dirty="0"/>
                  <a:t>同时为 </a:t>
                </a:r>
                <a:r>
                  <a:rPr lang="en-US" altLang="zh-CN" dirty="0"/>
                  <a:t>1 </a:t>
                </a:r>
                <a:r>
                  <a:rPr lang="zh-CN" altLang="en-US" dirty="0"/>
                  <a:t>时，函数</a:t>
                </a:r>
                <a:r>
                  <a:rPr lang="en-US" altLang="zh-CN" dirty="0"/>
                  <a:t>F </a:t>
                </a:r>
                <a:r>
                  <a:rPr lang="zh-CN" altLang="en-US" dirty="0"/>
                  <a:t>为 </a:t>
                </a:r>
                <a:r>
                  <a:rPr lang="en-US" altLang="zh-CN" dirty="0"/>
                  <a:t>1 </a:t>
                </a:r>
                <a:r>
                  <a:rPr lang="zh-CN" altLang="en-US" dirty="0"/>
                  <a:t>。</a:t>
                </a:r>
                <a:br>
                  <a:rPr lang="zh-CN" altLang="en-US" dirty="0"/>
                </a:br>
                <a:r>
                  <a:rPr lang="zh-CN" altLang="en-US" dirty="0"/>
                  <a:t>　　根据以上分析，可得如表 </a:t>
                </a:r>
                <a:r>
                  <a:rPr lang="en-US" altLang="zh-CN" dirty="0"/>
                  <a:t>1</a:t>
                </a:r>
                <a:r>
                  <a:rPr lang="zh-CN" altLang="en-US" dirty="0"/>
                  <a:t>－</a:t>
                </a:r>
                <a:r>
                  <a:rPr lang="en-US" altLang="zh-CN" dirty="0"/>
                  <a:t>16 </a:t>
                </a:r>
                <a:r>
                  <a:rPr lang="zh-CN" altLang="en-US" dirty="0"/>
                  <a:t>所示的真值表。</a:t>
                </a:r>
                <a:endParaRPr lang="zh-CN" altLang="zh-CN" dirty="0"/>
              </a:p>
            </p:txBody>
          </p:sp>
        </mc:Choice>
        <mc:Fallback xmlns="">
          <p:sp>
            <p:nvSpPr>
              <p:cNvPr id="440322" name="Rectangle 2"/>
              <p:cNvSpPr>
                <a:spLocks noGrp="1" noRot="1" noChangeAspect="1" noMove="1" noResize="1" noEditPoints="1" noAdjustHandles="1" noChangeArrowheads="1" noChangeShapeType="1" noTextEdit="1"/>
              </p:cNvSpPr>
              <p:nvPr>
                <p:ph type="title"/>
              </p:nvPr>
            </p:nvSpPr>
            <p:spPr>
              <a:xfrm>
                <a:off x="539552" y="380108"/>
                <a:ext cx="8115300" cy="5638800"/>
              </a:xfrm>
              <a:blipFill rotWithShape="1">
                <a:blip r:embed="rId2"/>
                <a:stretch>
                  <a:fillRect l="-1202" r="-150" b="-4757"/>
                </a:stretch>
              </a:blipFill>
            </p:spPr>
            <p:txBody>
              <a:bodyPr/>
              <a:lstStyle/>
              <a:p>
                <a:r>
                  <a:rPr lang="zh-CN" altLang="en-US">
                    <a:noFill/>
                  </a:rPr>
                  <a:t> </a:t>
                </a:r>
              </a:p>
            </p:txBody>
          </p:sp>
        </mc:Fallback>
      </mc:AlternateContent>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0680" y="2564904"/>
            <a:ext cx="5516992" cy="457264"/>
          </a:xfrm>
          <a:prstGeom prst="rect">
            <a:avLst/>
          </a:prstGeom>
        </p:spPr>
      </p:pic>
      <p:pic>
        <p:nvPicPr>
          <p:cNvPr id="3" name="图片 2"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1800" y="4797152"/>
            <a:ext cx="3953427" cy="45726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p:txBody>
          <a:bodyPr/>
          <a:lstStyle/>
          <a:p>
            <a:br>
              <a:rPr lang="en-US" altLang="zh-CN" dirty="0"/>
            </a:br>
            <a:r>
              <a:rPr lang="zh-CN" altLang="en-US" dirty="0"/>
              <a:t>　　</a:t>
            </a:r>
            <a:r>
              <a:rPr lang="en-US" altLang="zh-CN" b="1" dirty="0"/>
              <a:t>2. </a:t>
            </a:r>
            <a:r>
              <a:rPr lang="zh-CN" altLang="en-US" b="1" dirty="0"/>
              <a:t>不同数制间的转换</a:t>
            </a:r>
            <a:br>
              <a:rPr lang="zh-CN" altLang="en-US" b="1" dirty="0"/>
            </a:br>
            <a:r>
              <a:rPr lang="zh-CN" altLang="en-US" b="1" dirty="0"/>
              <a:t>　　</a:t>
            </a:r>
            <a:r>
              <a:rPr lang="zh-CN" altLang="en-US" dirty="0"/>
              <a:t>一个数可以表示为不同进制的形式。在日常生活中，人们习惯使用十进制数，而在计算机等设备中则使用二进制数和十六进制数，因此经常需要在不同数制间进行转换。</a:t>
            </a:r>
            <a:br>
              <a:rPr lang="zh-CN" altLang="en-US" dirty="0"/>
            </a:br>
            <a:r>
              <a:rPr lang="zh-CN" altLang="en-US" dirty="0"/>
              <a:t>　　</a:t>
            </a:r>
            <a:r>
              <a:rPr lang="en-US" altLang="zh-CN" dirty="0"/>
              <a:t>1 )</a:t>
            </a:r>
            <a:r>
              <a:rPr lang="zh-CN" altLang="en-US" dirty="0"/>
              <a:t>二</a:t>
            </a:r>
            <a:r>
              <a:rPr lang="en-US" altLang="zh-CN" dirty="0"/>
              <a:t>—</a:t>
            </a:r>
            <a:r>
              <a:rPr lang="zh-CN" altLang="en-US" dirty="0"/>
              <a:t>十转换</a:t>
            </a:r>
            <a:br>
              <a:rPr lang="zh-CN" altLang="en-US" dirty="0"/>
            </a:br>
            <a:r>
              <a:rPr lang="zh-CN" altLang="en-US" dirty="0"/>
              <a:t>　　求二进制数的等值十进制数时，将所有值为 </a:t>
            </a:r>
            <a:r>
              <a:rPr lang="en-US" altLang="zh-CN" dirty="0"/>
              <a:t>1 </a:t>
            </a:r>
            <a:r>
              <a:rPr lang="zh-CN" altLang="en-US" dirty="0"/>
              <a:t>的数位的位权相加即可。</a:t>
            </a:r>
            <a:endParaRPr lang="zh-CN" altLang="zh-CN" dirty="0"/>
          </a:p>
        </p:txBody>
      </p:sp>
      <p:sp>
        <p:nvSpPr>
          <p:cNvPr id="367619" name="Rectangle 3"/>
          <p:cNvSpPr>
            <a:spLocks noGrp="1" noChangeArrowheads="1"/>
          </p:cNvSpPr>
          <p:nvPr>
            <p:ph type="body" idx="1"/>
          </p:nvPr>
        </p:nvSpPr>
        <p:spPr/>
        <p:txBody>
          <a:bodyPr/>
          <a:lstStyle/>
          <a:p>
            <a:endParaRPr lang="zh-CN" altLang="zh-CN"/>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Rectangle 2"/>
          <p:cNvSpPr>
            <a:spLocks noGrp="1" noChangeArrowheads="1"/>
          </p:cNvSpPr>
          <p:nvPr>
            <p:ph type="title"/>
          </p:nvPr>
        </p:nvSpPr>
        <p:spPr/>
        <p:txBody>
          <a:bodyPr/>
          <a:lstStyle/>
          <a:p>
            <a:endParaRPr lang="zh-CN" altLang="zh-CN" dirty="0"/>
          </a:p>
        </p:txBody>
      </p:sp>
      <p:sp>
        <p:nvSpPr>
          <p:cNvPr id="441347"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5760" y="980728"/>
            <a:ext cx="3972480" cy="352474"/>
          </a:xfrm>
          <a:prstGeom prst="rect">
            <a:avLst/>
          </a:prstGeom>
        </p:spPr>
      </p:pic>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259" y="1363898"/>
            <a:ext cx="4877481" cy="4810797"/>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2"/>
          <p:cNvSpPr>
            <a:spLocks noGrp="1" noChangeArrowheads="1"/>
          </p:cNvSpPr>
          <p:nvPr>
            <p:ph type="title"/>
          </p:nvPr>
        </p:nvSpPr>
        <p:spPr/>
        <p:txBody>
          <a:bodyPr/>
          <a:lstStyle/>
          <a:p>
            <a:br>
              <a:rPr lang="en-US" altLang="zh-CN" dirty="0"/>
            </a:br>
            <a:r>
              <a:rPr lang="zh-CN" altLang="en-US" dirty="0"/>
              <a:t>　　 </a:t>
            </a:r>
            <a:r>
              <a:rPr lang="en-US" altLang="zh-CN" b="1" dirty="0"/>
              <a:t>2. </a:t>
            </a:r>
            <a:r>
              <a:rPr lang="zh-CN" altLang="en-US" b="1" dirty="0"/>
              <a:t>真值表 → 表达式</a:t>
            </a:r>
            <a:br>
              <a:rPr lang="zh-CN" altLang="en-US" b="1" dirty="0"/>
            </a:br>
            <a:r>
              <a:rPr lang="zh-CN" altLang="en-US" b="1" dirty="0"/>
              <a:t>　　</a:t>
            </a:r>
            <a:r>
              <a:rPr lang="zh-CN" altLang="en-US" dirty="0"/>
              <a:t>由真值表写函数的表达式时，有两种标准的形式：标准与或表达式和标准或与表达式。</a:t>
            </a:r>
            <a:br>
              <a:rPr lang="zh-CN" altLang="en-US" dirty="0"/>
            </a:br>
            <a:r>
              <a:rPr lang="zh-CN" altLang="en-US" dirty="0"/>
              <a:t>　　</a:t>
            </a:r>
            <a:r>
              <a:rPr lang="en-US" altLang="zh-CN" dirty="0"/>
              <a:t>1 )</a:t>
            </a:r>
            <a:r>
              <a:rPr lang="zh-CN" altLang="en-US" dirty="0"/>
              <a:t>标准与或表达式</a:t>
            </a:r>
            <a:br>
              <a:rPr lang="zh-CN" altLang="en-US" dirty="0"/>
            </a:br>
            <a:r>
              <a:rPr lang="zh-CN" altLang="en-US" dirty="0"/>
              <a:t>　　标准与或表达式是一种特殊的与或表达式，其中的每个与项都包含了所有相关的逻辑变量，每个变量以原变量或反变量形式出现一次且仅出现一次，这样的与项称为标准与项，又称最小项。</a:t>
            </a:r>
            <a:endParaRPr lang="zh-CN" altLang="zh-CN" dirty="0"/>
          </a:p>
        </p:txBody>
      </p:sp>
      <p:sp>
        <p:nvSpPr>
          <p:cNvPr id="442371" name="Rectangle 3"/>
          <p:cNvSpPr>
            <a:spLocks noGrp="1" noChangeArrowheads="1"/>
          </p:cNvSpPr>
          <p:nvPr>
            <p:ph type="body" idx="1"/>
          </p:nvPr>
        </p:nvSpPr>
        <p:spPr/>
        <p:txBody>
          <a:bodyPr/>
          <a:lstStyle/>
          <a:p>
            <a:endParaRPr lang="zh-CN" altLang="zh-CN"/>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p:txBody>
          <a:bodyPr/>
          <a:lstStyle/>
          <a:p>
            <a:br>
              <a:rPr lang="en-US" altLang="zh-CN" dirty="0"/>
            </a:br>
            <a:r>
              <a:rPr lang="zh-CN" altLang="en-US" dirty="0"/>
              <a:t>　　最小项的主要性质：</a:t>
            </a:r>
            <a:br>
              <a:rPr lang="en-US" altLang="zh-CN" dirty="0"/>
            </a:br>
            <a:r>
              <a:rPr lang="zh-CN" altLang="en-US" dirty="0"/>
              <a:t>　　</a:t>
            </a:r>
            <a:r>
              <a:rPr lang="en-US" altLang="zh-CN" dirty="0"/>
              <a:t>(1)</a:t>
            </a:r>
            <a:r>
              <a:rPr lang="zh-CN" altLang="en-US" dirty="0"/>
              <a:t>每个最小项都与变量的惟一的一个取值组合相对应，只有该组合使这个最小项取值为 </a:t>
            </a:r>
            <a:r>
              <a:rPr lang="en-US" altLang="zh-CN" dirty="0"/>
              <a:t>1 </a:t>
            </a:r>
            <a:r>
              <a:rPr lang="zh-CN" altLang="en-US" dirty="0"/>
              <a:t>，其余任何组合均使该最小项取值为 </a:t>
            </a:r>
            <a:r>
              <a:rPr lang="en-US" altLang="zh-CN" dirty="0"/>
              <a:t>0 </a:t>
            </a:r>
            <a:r>
              <a:rPr lang="zh-CN" altLang="en-US" dirty="0"/>
              <a:t>。</a:t>
            </a:r>
            <a:br>
              <a:rPr lang="zh-CN" altLang="en-US" dirty="0"/>
            </a:br>
            <a:r>
              <a:rPr lang="zh-CN" altLang="en-US" dirty="0"/>
              <a:t>　　</a:t>
            </a:r>
            <a:r>
              <a:rPr lang="en-US" altLang="zh-CN" dirty="0"/>
              <a:t>(2)</a:t>
            </a:r>
            <a:r>
              <a:rPr lang="zh-CN" altLang="en-US" dirty="0"/>
              <a:t>所有不同的最小项相或，结果一定为 </a:t>
            </a:r>
            <a:r>
              <a:rPr lang="en-US" altLang="zh-CN" dirty="0"/>
              <a:t>1 </a:t>
            </a:r>
            <a:r>
              <a:rPr lang="zh-CN" altLang="en-US" dirty="0"/>
              <a:t>。</a:t>
            </a:r>
            <a:br>
              <a:rPr lang="zh-CN" altLang="en-US" dirty="0"/>
            </a:br>
            <a:r>
              <a:rPr lang="zh-CN" altLang="en-US" dirty="0"/>
              <a:t>　　</a:t>
            </a:r>
            <a:r>
              <a:rPr lang="en-US" altLang="zh-CN" dirty="0"/>
              <a:t>(3)</a:t>
            </a:r>
            <a:r>
              <a:rPr lang="zh-CN" altLang="en-US" dirty="0"/>
              <a:t>任意两个不同的最小项相与，结果一定为 </a:t>
            </a:r>
            <a:r>
              <a:rPr lang="en-US" altLang="zh-CN" dirty="0"/>
              <a:t>0 </a:t>
            </a:r>
            <a:r>
              <a:rPr lang="zh-CN" altLang="en-US" dirty="0"/>
              <a:t>。</a:t>
            </a:r>
            <a:br>
              <a:rPr lang="en-US" altLang="zh-CN" dirty="0"/>
            </a:br>
            <a:r>
              <a:rPr lang="zh-CN" altLang="en-US" dirty="0"/>
              <a:t>　　最小项的编号：最小项对应变量取值组合的大小，称为该最小项的编号。</a:t>
            </a:r>
            <a:endParaRPr lang="zh-CN" altLang="zh-CN" dirty="0"/>
          </a:p>
        </p:txBody>
      </p:sp>
      <p:sp>
        <p:nvSpPr>
          <p:cNvPr id="443395" name="Rectangle 3"/>
          <p:cNvSpPr>
            <a:spLocks noGrp="1" noChangeArrowheads="1"/>
          </p:cNvSpPr>
          <p:nvPr>
            <p:ph type="body" idx="1"/>
          </p:nvPr>
        </p:nvSpPr>
        <p:spPr/>
        <p:txBody>
          <a:bodyPr/>
          <a:lstStyle/>
          <a:p>
            <a:endParaRPr lang="zh-CN" altLang="zh-CN"/>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44418" name="Rectangle 2"/>
              <p:cNvSpPr>
                <a:spLocks noGrp="1" noChangeArrowheads="1"/>
              </p:cNvSpPr>
              <p:nvPr>
                <p:ph type="title"/>
              </p:nvPr>
            </p:nvSpPr>
            <p:spPr/>
            <p:txBody>
              <a:bodyPr/>
              <a:lstStyle/>
              <a:p>
                <a:pPr>
                  <a:lnSpc>
                    <a:spcPct val="120000"/>
                  </a:lnSpc>
                </a:pPr>
                <a:br>
                  <a:rPr lang="en-US" altLang="zh-CN" dirty="0"/>
                </a:br>
                <a:r>
                  <a:rPr lang="zh-CN" altLang="en-US" dirty="0"/>
                  <a:t>　　求最小项对应的变量取值组合时，如果变量为原变量，则对应组合中变量取值为 </a:t>
                </a:r>
                <a:r>
                  <a:rPr lang="en-US" altLang="zh-CN" dirty="0"/>
                  <a:t>1 </a:t>
                </a:r>
                <a:r>
                  <a:rPr lang="zh-CN" altLang="en-US" dirty="0"/>
                  <a:t>；如果变量为反变量，则对应组合中变量取值为 </a:t>
                </a:r>
                <a:r>
                  <a:rPr lang="en-US" altLang="zh-CN" dirty="0"/>
                  <a:t>0 </a:t>
                </a:r>
                <a:r>
                  <a:rPr lang="zh-CN" altLang="en-US" dirty="0"/>
                  <a:t>。例如，</a:t>
                </a:r>
                <a:r>
                  <a:rPr lang="en-US" altLang="zh-CN" dirty="0"/>
                  <a:t> A </a:t>
                </a:r>
                <a:r>
                  <a:rPr lang="zh-CN" altLang="en-US" dirty="0"/>
                  <a:t>、 </a:t>
                </a:r>
                <a:r>
                  <a:rPr lang="en-US" altLang="zh-CN" dirty="0"/>
                  <a:t>B </a:t>
                </a:r>
                <a:r>
                  <a:rPr lang="zh-CN" altLang="en-US" dirty="0"/>
                  <a:t>、 </a:t>
                </a:r>
                <a:r>
                  <a:rPr lang="en-US" altLang="zh-CN" dirty="0"/>
                  <a:t>C </a:t>
                </a:r>
                <a:r>
                  <a:rPr lang="zh-CN" altLang="en-US" dirty="0"/>
                  <a:t>的最小项 </a:t>
                </a:r>
                <a:r>
                  <a:rPr lang="en-US" altLang="zh-CN" dirty="0"/>
                  <a:t>A</a:t>
                </a:r>
                <a14:m>
                  <m:oMath xmlns:m="http://schemas.openxmlformats.org/officeDocument/2006/math">
                    <m:acc>
                      <m:accPr>
                        <m:chr m:val="̅"/>
                        <m:ctrlPr>
                          <a:rPr lang="zh-CN" altLang="en-US" i="1" smtClean="0">
                            <a:latin typeface="Cambria Math" panose="02040503050406030204" pitchFamily="18" charset="0"/>
                          </a:rPr>
                        </m:ctrlPr>
                      </m:accPr>
                      <m:e>
                        <m:r>
                          <m:rPr>
                            <m:nor/>
                          </m:rPr>
                          <a:rPr lang="en-US" altLang="zh-CN" dirty="0"/>
                          <m:t>B</m:t>
                        </m:r>
                      </m:e>
                    </m:acc>
                  </m:oMath>
                </a14:m>
                <a:r>
                  <a:rPr lang="en-US" altLang="zh-CN" dirty="0"/>
                  <a:t>C </a:t>
                </a:r>
                <a:r>
                  <a:rPr lang="zh-CN" altLang="en-US" dirty="0"/>
                  <a:t>对应的变量取值组合为 </a:t>
                </a:r>
                <a:r>
                  <a:rPr lang="en-US" altLang="zh-CN" dirty="0"/>
                  <a:t>101 </a:t>
                </a:r>
                <a:r>
                  <a:rPr lang="zh-CN" altLang="en-US" dirty="0"/>
                  <a:t>，其大小为 </a:t>
                </a:r>
                <a:r>
                  <a:rPr lang="en-US" altLang="zh-CN" dirty="0"/>
                  <a:t>5 </a:t>
                </a:r>
                <a:r>
                  <a:rPr lang="zh-CN" altLang="en-US" dirty="0"/>
                  <a:t>，所以，</a:t>
                </a:r>
                <a:r>
                  <a:rPr lang="en-US" altLang="zh-CN" dirty="0"/>
                  <a:t> A</a:t>
                </a:r>
                <a14:m>
                  <m:oMath xmlns:m="http://schemas.openxmlformats.org/officeDocument/2006/math">
                    <m:acc>
                      <m:accPr>
                        <m:chr m:val="̅"/>
                        <m:ctrlPr>
                          <a:rPr lang="zh-CN" altLang="en-US" i="1">
                            <a:latin typeface="Cambria Math" panose="02040503050406030204" pitchFamily="18" charset="0"/>
                          </a:rPr>
                        </m:ctrlPr>
                      </m:accPr>
                      <m:e>
                        <m:r>
                          <m:rPr>
                            <m:nor/>
                          </m:rPr>
                          <a:rPr lang="en-US" altLang="zh-CN" dirty="0"/>
                          <m:t>B</m:t>
                        </m:r>
                      </m:e>
                    </m:acc>
                  </m:oMath>
                </a14:m>
                <a:r>
                  <a:rPr lang="en-US" altLang="zh-CN" dirty="0"/>
                  <a:t>C</a:t>
                </a:r>
                <a:r>
                  <a:rPr lang="zh-CN" altLang="en-US" dirty="0"/>
                  <a:t>的编号为 </a:t>
                </a:r>
                <a:r>
                  <a:rPr lang="en-US" altLang="zh-CN" dirty="0"/>
                  <a:t>5 </a:t>
                </a:r>
                <a:r>
                  <a:rPr lang="zh-CN" altLang="en-US" dirty="0"/>
                  <a:t>，记为 </a:t>
                </a:r>
                <a:r>
                  <a:rPr lang="en-US" altLang="zh-CN" dirty="0"/>
                  <a:t>m 5 </a:t>
                </a:r>
                <a:r>
                  <a:rPr lang="zh-CN" altLang="en-US" dirty="0"/>
                  <a:t>。</a:t>
                </a:r>
                <a:br>
                  <a:rPr lang="zh-CN" altLang="en-US" dirty="0"/>
                </a:br>
                <a:r>
                  <a:rPr lang="zh-CN" altLang="en-US" dirty="0"/>
                  <a:t>　　我们知道，一个逻辑函数的表达式不是惟一的，例如，函数 </a:t>
                </a:r>
                <a:r>
                  <a:rPr lang="en-US" altLang="zh-CN" dirty="0"/>
                  <a:t>F=A ( B+C )</a:t>
                </a:r>
                <a:r>
                  <a:rPr lang="zh-CN" altLang="en-US" dirty="0"/>
                  <a:t>又可以写成</a:t>
                </a:r>
                <a:r>
                  <a:rPr lang="en-US" altLang="zh-CN" dirty="0"/>
                  <a:t>F=AB+AC </a:t>
                </a:r>
                <a:r>
                  <a:rPr lang="zh-CN" altLang="en-US" dirty="0"/>
                  <a:t>。但是，一个逻辑函数的标准与或表达式是惟一的。从函数的一般与或表达式</a:t>
                </a:r>
                <a:br>
                  <a:rPr lang="zh-CN" altLang="en-US" dirty="0"/>
                </a:br>
                <a:r>
                  <a:rPr lang="zh-CN" altLang="en-US" dirty="0"/>
                  <a:t>可以很容易写出其标准与或表达式。具体方法为：如果一个与项缺少某变量，则乘上该变量和其反变量的逻辑和，直至每一个与项都是最小项为止。</a:t>
                </a:r>
                <a:endParaRPr lang="zh-CN" altLang="zh-CN" dirty="0"/>
              </a:p>
            </p:txBody>
          </p:sp>
        </mc:Choice>
        <mc:Fallback xmlns="">
          <p:sp>
            <p:nvSpPr>
              <p:cNvPr id="444418" name="Rectangle 2"/>
              <p:cNvSpPr>
                <a:spLocks noGrp="1" noRot="1" noChangeAspect="1" noMove="1" noResize="1" noEditPoints="1" noAdjustHandles="1" noChangeArrowheads="1" noChangeShapeType="1" noTextEdit="1"/>
              </p:cNvSpPr>
              <p:nvPr>
                <p:ph type="title"/>
              </p:nvPr>
            </p:nvSpPr>
            <p:spPr>
              <a:blipFill rotWithShape="1">
                <a:blip r:embed="rId2"/>
                <a:stretch>
                  <a:fillRect l="-1202" r="-1052"/>
                </a:stretch>
              </a:blipFill>
            </p:spPr>
            <p:txBody>
              <a:bodyPr/>
              <a:lstStyle/>
              <a:p>
                <a:r>
                  <a:rPr lang="zh-CN" altLang="en-US">
                    <a:noFill/>
                  </a:rPr>
                  <a:t> </a:t>
                </a:r>
              </a:p>
            </p:txBody>
          </p:sp>
        </mc:Fallback>
      </mc:AlternateContent>
      <p:sp>
        <p:nvSpPr>
          <p:cNvPr id="444419" name="Rectangle 3"/>
          <p:cNvSpPr>
            <a:spLocks noGrp="1" noChangeArrowheads="1"/>
          </p:cNvSpPr>
          <p:nvPr>
            <p:ph type="body" idx="1"/>
          </p:nvPr>
        </p:nvSpPr>
        <p:spPr/>
        <p:txBody>
          <a:bodyPr/>
          <a:lstStyle/>
          <a:p>
            <a:endParaRPr lang="zh-CN" altLang="zh-CN"/>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ChangeArrowheads="1"/>
          </p:cNvSpPr>
          <p:nvPr>
            <p:ph type="title"/>
          </p:nvPr>
        </p:nvSpPr>
        <p:spPr/>
        <p:txBody>
          <a:bodyPr/>
          <a:lstStyle/>
          <a:p>
            <a:endParaRPr lang="zh-CN" altLang="zh-CN" dirty="0"/>
          </a:p>
        </p:txBody>
      </p:sp>
      <p:sp>
        <p:nvSpPr>
          <p:cNvPr id="445443"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790206"/>
            <a:ext cx="7734430" cy="2926826"/>
          </a:xfrm>
          <a:prstGeom prst="rect">
            <a:avLst/>
          </a:prstGeom>
        </p:spPr>
      </p:pic>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5313" y="4042420"/>
            <a:ext cx="5273699" cy="1402804"/>
          </a:xfrm>
          <a:prstGeom prst="rect">
            <a:avLst/>
          </a:prstGeom>
        </p:spPr>
      </p:pic>
      <p:pic>
        <p:nvPicPr>
          <p:cNvPr id="5" name="图片 4"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3607" y="3933056"/>
            <a:ext cx="362001" cy="1362265"/>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ChangeArrowheads="1"/>
          </p:cNvSpPr>
          <p:nvPr>
            <p:ph type="title"/>
          </p:nvPr>
        </p:nvSpPr>
        <p:spPr/>
        <p:txBody>
          <a:bodyPr/>
          <a:lstStyle/>
          <a:p>
            <a:br>
              <a:rPr lang="en-US" altLang="zh-CN" dirty="0"/>
            </a:br>
            <a:r>
              <a:rPr lang="zh-CN" altLang="en-US" dirty="0"/>
              <a:t>　　从上面例子可以看出，一个与项如果缺少一个变量，则生成两个最小项；一个与项如果缺少两个变量，则生成四个最小项。如此类推，一个与项如果缺少 </a:t>
            </a:r>
            <a:r>
              <a:rPr lang="en-US" altLang="zh-CN" dirty="0"/>
              <a:t>n </a:t>
            </a:r>
            <a:r>
              <a:rPr lang="zh-CN" altLang="en-US" dirty="0"/>
              <a:t>个变量，则生成 </a:t>
            </a:r>
            <a:r>
              <a:rPr lang="en-US" altLang="zh-CN" dirty="0"/>
              <a:t>2</a:t>
            </a:r>
            <a:br>
              <a:rPr lang="en-US" altLang="zh-CN" dirty="0"/>
            </a:br>
            <a:r>
              <a:rPr lang="en-US" altLang="zh-CN" dirty="0"/>
              <a:t>n</a:t>
            </a:r>
            <a:r>
              <a:rPr lang="zh-CN" altLang="en-US" dirty="0"/>
              <a:t>个最小项。</a:t>
            </a:r>
            <a:br>
              <a:rPr lang="zh-CN" altLang="en-US" dirty="0"/>
            </a:br>
            <a:r>
              <a:rPr lang="zh-CN" altLang="en-US" dirty="0"/>
              <a:t>　　由真值表求函数的标准与或表达式时，找出真值表中函数值为 </a:t>
            </a:r>
            <a:r>
              <a:rPr lang="en-US" altLang="zh-CN" dirty="0"/>
              <a:t>1 </a:t>
            </a:r>
            <a:r>
              <a:rPr lang="zh-CN" altLang="en-US" dirty="0"/>
              <a:t>的对应组合，将这些组合对应的最小项相或即可。</a:t>
            </a:r>
            <a:endParaRPr lang="zh-CN" altLang="zh-CN" dirty="0"/>
          </a:p>
        </p:txBody>
      </p:sp>
      <p:sp>
        <p:nvSpPr>
          <p:cNvPr id="446467" name="Rectangle 3"/>
          <p:cNvSpPr>
            <a:spLocks noGrp="1" noChangeArrowheads="1"/>
          </p:cNvSpPr>
          <p:nvPr>
            <p:ph type="body" idx="1"/>
          </p:nvPr>
        </p:nvSpPr>
        <p:spPr/>
        <p:txBody>
          <a:bodyPr/>
          <a:lstStyle/>
          <a:p>
            <a:endParaRPr lang="zh-CN" altLang="zh-CN"/>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0" name="Rectangle 2"/>
          <p:cNvSpPr>
            <a:spLocks noGrp="1" noChangeArrowheads="1"/>
          </p:cNvSpPr>
          <p:nvPr>
            <p:ph type="title"/>
          </p:nvPr>
        </p:nvSpPr>
        <p:spPr/>
        <p:txBody>
          <a:bodyPr/>
          <a:lstStyle/>
          <a:p>
            <a:br>
              <a:rPr lang="en-US" altLang="zh-CN" dirty="0"/>
            </a:br>
            <a:r>
              <a:rPr lang="zh-CN" altLang="en-US" dirty="0"/>
              <a:t>　　 </a:t>
            </a:r>
            <a:r>
              <a:rPr lang="en-US" altLang="zh-CN" b="1" dirty="0"/>
              <a:t>【</a:t>
            </a:r>
            <a:r>
              <a:rPr lang="zh-CN" altLang="en-US" b="1" dirty="0"/>
              <a:t>例 </a:t>
            </a:r>
            <a:r>
              <a:rPr lang="en-US" altLang="zh-CN" b="1" dirty="0"/>
              <a:t>1.20 】</a:t>
            </a:r>
            <a:r>
              <a:rPr lang="en-US" altLang="zh-CN" dirty="0"/>
              <a:t> </a:t>
            </a:r>
            <a:r>
              <a:rPr lang="zh-CN" altLang="en-US" dirty="0"/>
              <a:t>已知逻辑函数的真值表如表 </a:t>
            </a:r>
            <a:r>
              <a:rPr lang="en-US" altLang="zh-CN" dirty="0"/>
              <a:t>1</a:t>
            </a:r>
            <a:r>
              <a:rPr lang="zh-CN" altLang="en-US" dirty="0"/>
              <a:t>－</a:t>
            </a:r>
            <a:r>
              <a:rPr lang="en-US" altLang="zh-CN" dirty="0"/>
              <a:t>17 </a:t>
            </a:r>
            <a:r>
              <a:rPr lang="zh-CN" altLang="en-US" dirty="0"/>
              <a:t>所示，写出函数的标准与或表达式。</a:t>
            </a:r>
            <a:endParaRPr lang="zh-CN" altLang="zh-CN" dirty="0"/>
          </a:p>
        </p:txBody>
      </p:sp>
      <p:sp>
        <p:nvSpPr>
          <p:cNvPr id="447491"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1470" y="2132856"/>
            <a:ext cx="4001059" cy="311511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48514" name="Rectangle 2"/>
              <p:cNvSpPr>
                <a:spLocks noGrp="1" noChangeArrowheads="1"/>
              </p:cNvSpPr>
              <p:nvPr>
                <p:ph type="title"/>
              </p:nvPr>
            </p:nvSpPr>
            <p:spPr/>
            <p:txBody>
              <a:bodyPr/>
              <a:lstStyle/>
              <a:p>
                <a:br>
                  <a:rPr lang="en-US" altLang="zh-CN" dirty="0"/>
                </a:br>
                <a:r>
                  <a:rPr lang="zh-CN" altLang="en-US" dirty="0"/>
                  <a:t>　　</a:t>
                </a:r>
                <a:r>
                  <a:rPr lang="zh-CN" altLang="en-US" b="1" dirty="0"/>
                  <a:t>解</a:t>
                </a:r>
                <a:r>
                  <a:rPr lang="zh-CN" altLang="en-US" dirty="0"/>
                  <a:t> 从表中可以看出，当变量 </a:t>
                </a:r>
                <a:r>
                  <a:rPr lang="en-US" altLang="zh-CN" dirty="0"/>
                  <a:t>A </a:t>
                </a:r>
                <a:r>
                  <a:rPr lang="zh-CN" altLang="en-US" dirty="0"/>
                  <a:t>、 </a:t>
                </a:r>
                <a:r>
                  <a:rPr lang="en-US" altLang="zh-CN" dirty="0"/>
                  <a:t>B </a:t>
                </a:r>
                <a:r>
                  <a:rPr lang="zh-CN" altLang="en-US" dirty="0"/>
                  <a:t>、 </a:t>
                </a:r>
                <a:r>
                  <a:rPr lang="en-US" altLang="zh-CN" dirty="0"/>
                  <a:t>C </a:t>
                </a:r>
                <a:r>
                  <a:rPr lang="zh-CN" altLang="en-US" dirty="0"/>
                  <a:t>取</a:t>
                </a:r>
                <a:r>
                  <a:rPr lang="en-US" altLang="zh-CN" dirty="0"/>
                  <a:t>001 </a:t>
                </a:r>
                <a:r>
                  <a:rPr lang="zh-CN" altLang="en-US" dirty="0"/>
                  <a:t>、 </a:t>
                </a:r>
                <a:r>
                  <a:rPr lang="en-US" altLang="zh-CN" dirty="0"/>
                  <a:t>010 </a:t>
                </a:r>
                <a:r>
                  <a:rPr lang="zh-CN" altLang="en-US" dirty="0"/>
                  <a:t>、 </a:t>
                </a:r>
                <a:r>
                  <a:rPr lang="en-US" altLang="zh-CN" dirty="0"/>
                  <a:t>100 </a:t>
                </a:r>
                <a:r>
                  <a:rPr lang="zh-CN" altLang="en-US" dirty="0"/>
                  <a:t>、 </a:t>
                </a:r>
                <a:r>
                  <a:rPr lang="en-US" altLang="zh-CN" dirty="0"/>
                  <a:t>111 </a:t>
                </a:r>
                <a:r>
                  <a:rPr lang="zh-CN" altLang="en-US" dirty="0"/>
                  <a:t>这四种组合时，函数 </a:t>
                </a:r>
                <a:r>
                  <a:rPr lang="en-US" altLang="zh-CN" dirty="0"/>
                  <a:t>F </a:t>
                </a:r>
                <a:r>
                  <a:rPr lang="zh-CN" altLang="en-US" dirty="0"/>
                  <a:t>的值为 </a:t>
                </a:r>
                <a:r>
                  <a:rPr lang="en-US" altLang="zh-CN" dirty="0"/>
                  <a:t>1 </a:t>
                </a:r>
                <a:r>
                  <a:rPr lang="zh-CN" altLang="en-US" dirty="0"/>
                  <a:t>。这四种组合对应的最小项分别为 </a:t>
                </a:r>
                <a14:m>
                  <m:oMath xmlns:m="http://schemas.openxmlformats.org/officeDocument/2006/math">
                    <m:acc>
                      <m:accPr>
                        <m:chr m:val="̅"/>
                        <m:ctrlPr>
                          <a:rPr lang="zh-CN" altLang="en-US" i="1" smtClean="0">
                            <a:latin typeface="Cambria Math" panose="02040503050406030204" pitchFamily="18" charset="0"/>
                          </a:rPr>
                        </m:ctrlPr>
                      </m:accPr>
                      <m:e>
                        <m:r>
                          <m:rPr>
                            <m:nor/>
                          </m:rPr>
                          <a:rPr lang="en-US" altLang="zh-CN" dirty="0"/>
                          <m:t>A</m:t>
                        </m:r>
                      </m:e>
                    </m:acc>
                    <m:acc>
                      <m:accPr>
                        <m:chr m:val="̅"/>
                        <m:ctrlPr>
                          <a:rPr lang="zh-CN" altLang="en-US" i="1">
                            <a:latin typeface="Cambria Math" panose="02040503050406030204" pitchFamily="18" charset="0"/>
                          </a:rPr>
                        </m:ctrlPr>
                      </m:accPr>
                      <m:e>
                        <m:r>
                          <m:rPr>
                            <m:nor/>
                          </m:rPr>
                          <a:rPr lang="en-US" altLang="zh-CN" dirty="0"/>
                          <m:t>B</m:t>
                        </m:r>
                      </m:e>
                    </m:acc>
                  </m:oMath>
                </a14:m>
                <a:r>
                  <a:rPr lang="en-US" altLang="zh-CN" dirty="0"/>
                  <a:t>C </a:t>
                </a:r>
                <a:r>
                  <a:rPr lang="zh-CN" altLang="en-US" dirty="0"/>
                  <a:t>、 </a:t>
                </a:r>
                <a14:m>
                  <m:oMath xmlns:m="http://schemas.openxmlformats.org/officeDocument/2006/math">
                    <m:acc>
                      <m:accPr>
                        <m:chr m:val="̅"/>
                        <m:ctrlPr>
                          <a:rPr lang="zh-CN" altLang="en-US" i="1">
                            <a:latin typeface="Cambria Math" panose="02040503050406030204" pitchFamily="18" charset="0"/>
                          </a:rPr>
                        </m:ctrlPr>
                      </m:accPr>
                      <m:e>
                        <m:r>
                          <m:rPr>
                            <m:nor/>
                          </m:rPr>
                          <a:rPr lang="en-US" altLang="zh-CN" dirty="0"/>
                          <m:t>A</m:t>
                        </m:r>
                      </m:e>
                    </m:acc>
                  </m:oMath>
                </a14:m>
                <a:r>
                  <a:rPr lang="en-US" altLang="zh-CN" dirty="0"/>
                  <a:t>B</a:t>
                </a:r>
                <a:r>
                  <a:rPr lang="zh-CN" altLang="en-US" dirty="0"/>
                  <a:t> </a:t>
                </a:r>
                <a14:m>
                  <m:oMath xmlns:m="http://schemas.openxmlformats.org/officeDocument/2006/math">
                    <m:acc>
                      <m:accPr>
                        <m:chr m:val="̅"/>
                        <m:ctrlPr>
                          <a:rPr lang="zh-CN" altLang="en-US" i="1">
                            <a:latin typeface="Cambria Math" panose="02040503050406030204" pitchFamily="18" charset="0"/>
                          </a:rPr>
                        </m:ctrlPr>
                      </m:accPr>
                      <m:e>
                        <m:r>
                          <m:rPr>
                            <m:nor/>
                          </m:rPr>
                          <a:rPr lang="en-US" altLang="zh-CN" dirty="0"/>
                          <m:t>C</m:t>
                        </m:r>
                      </m:e>
                    </m:acc>
                  </m:oMath>
                </a14:m>
                <a:r>
                  <a:rPr lang="en-US" altLang="zh-CN" dirty="0"/>
                  <a:t> </a:t>
                </a:r>
                <a:r>
                  <a:rPr lang="zh-CN" altLang="en-US" dirty="0"/>
                  <a:t>、 </a:t>
                </a:r>
                <a:r>
                  <a:rPr lang="en-US" altLang="zh-CN" dirty="0"/>
                  <a:t>A</a:t>
                </a:r>
                <a:r>
                  <a:rPr lang="zh-CN" altLang="en-US" dirty="0"/>
                  <a:t> </a:t>
                </a:r>
                <a14:m>
                  <m:oMath xmlns:m="http://schemas.openxmlformats.org/officeDocument/2006/math">
                    <m:acc>
                      <m:accPr>
                        <m:chr m:val="̅"/>
                        <m:ctrlPr>
                          <a:rPr lang="zh-CN" altLang="en-US" i="1">
                            <a:latin typeface="Cambria Math" panose="02040503050406030204" pitchFamily="18" charset="0"/>
                          </a:rPr>
                        </m:ctrlPr>
                      </m:accPr>
                      <m:e>
                        <m:r>
                          <m:rPr>
                            <m:nor/>
                          </m:rPr>
                          <a:rPr lang="en-US" altLang="zh-CN" dirty="0"/>
                          <m:t>B</m:t>
                        </m:r>
                      </m:e>
                    </m:acc>
                  </m:oMath>
                </a14:m>
                <a:r>
                  <a:rPr lang="en-US" altLang="zh-CN" dirty="0"/>
                  <a:t> </a:t>
                </a:r>
                <a14:m>
                  <m:oMath xmlns:m="http://schemas.openxmlformats.org/officeDocument/2006/math">
                    <m:acc>
                      <m:accPr>
                        <m:chr m:val="̅"/>
                        <m:ctrlPr>
                          <a:rPr lang="zh-CN" altLang="en-US" i="1">
                            <a:latin typeface="Cambria Math" panose="02040503050406030204" pitchFamily="18" charset="0"/>
                          </a:rPr>
                        </m:ctrlPr>
                      </m:accPr>
                      <m:e>
                        <m:r>
                          <m:rPr>
                            <m:nor/>
                          </m:rPr>
                          <a:rPr lang="en-US" altLang="zh-CN" dirty="0"/>
                          <m:t>C</m:t>
                        </m:r>
                      </m:e>
                    </m:acc>
                  </m:oMath>
                </a14:m>
                <a:r>
                  <a:rPr lang="en-US" altLang="zh-CN" dirty="0"/>
                  <a:t> </a:t>
                </a:r>
                <a:r>
                  <a:rPr lang="zh-CN" altLang="en-US" dirty="0"/>
                  <a:t>、 </a:t>
                </a:r>
                <a:r>
                  <a:rPr lang="en-US" altLang="zh-CN" dirty="0"/>
                  <a:t>ABC </a:t>
                </a:r>
                <a:r>
                  <a:rPr lang="zh-CN" altLang="en-US" dirty="0"/>
                  <a:t>，因此，函数 </a:t>
                </a:r>
                <a:r>
                  <a:rPr lang="en-US" altLang="zh-CN" dirty="0"/>
                  <a:t>F </a:t>
                </a:r>
                <a:r>
                  <a:rPr lang="zh-CN" altLang="en-US" dirty="0"/>
                  <a:t>的标准与或表达式为</a:t>
                </a:r>
                <a:endParaRPr lang="zh-CN" altLang="zh-CN" dirty="0"/>
              </a:p>
            </p:txBody>
          </p:sp>
        </mc:Choice>
        <mc:Fallback xmlns="">
          <p:sp>
            <p:nvSpPr>
              <p:cNvPr id="448514" name="Rectangle 2"/>
              <p:cNvSpPr>
                <a:spLocks noGrp="1" noRot="1" noChangeAspect="1" noMove="1" noResize="1" noEditPoints="1" noAdjustHandles="1" noChangeArrowheads="1" noChangeShapeType="1" noTextEdit="1"/>
              </p:cNvSpPr>
              <p:nvPr>
                <p:ph type="title"/>
              </p:nvPr>
            </p:nvSpPr>
            <p:spPr>
              <a:blipFill rotWithShape="1">
                <a:blip r:embed="rId2"/>
                <a:stretch>
                  <a:fillRect l="-1202" r="-3231"/>
                </a:stretch>
              </a:blipFill>
            </p:spPr>
            <p:txBody>
              <a:bodyPr/>
              <a:lstStyle/>
              <a:p>
                <a:r>
                  <a:rPr lang="zh-CN" altLang="en-US">
                    <a:noFill/>
                  </a:rPr>
                  <a:t> </a:t>
                </a:r>
              </a:p>
            </p:txBody>
          </p:sp>
        </mc:Fallback>
      </mc:AlternateContent>
      <p:sp>
        <p:nvSpPr>
          <p:cNvPr id="448515"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680" y="3140968"/>
            <a:ext cx="5975880" cy="216024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2"/>
          <p:cNvSpPr>
            <a:spLocks noGrp="1" noChangeArrowheads="1"/>
          </p:cNvSpPr>
          <p:nvPr>
            <p:ph type="title"/>
          </p:nvPr>
        </p:nvSpPr>
        <p:spPr/>
        <p:txBody>
          <a:bodyPr/>
          <a:lstStyle/>
          <a:p>
            <a:br>
              <a:rPr lang="en-US" altLang="zh-CN" dirty="0"/>
            </a:br>
            <a:r>
              <a:rPr lang="zh-CN" altLang="en-US" dirty="0"/>
              <a:t>　　 </a:t>
            </a:r>
            <a:r>
              <a:rPr lang="en-US" altLang="zh-CN" dirty="0"/>
              <a:t>2 )</a:t>
            </a:r>
            <a:r>
              <a:rPr lang="zh-CN" altLang="en-US" dirty="0"/>
              <a:t>标准或与表达式</a:t>
            </a:r>
            <a:br>
              <a:rPr lang="zh-CN" altLang="en-US" dirty="0"/>
            </a:br>
            <a:r>
              <a:rPr lang="zh-CN" altLang="en-US" dirty="0"/>
              <a:t>　　标准或与表达式是一种特殊的或与表达式，其中的每个或项都包含了所有相关的逻辑变量，每个变量以原变量或反变量的形式出现一次且仅出现一次。这样的或项称为标准或</a:t>
            </a:r>
            <a:br>
              <a:rPr lang="zh-CN" altLang="en-US" dirty="0"/>
            </a:br>
            <a:r>
              <a:rPr lang="zh-CN" altLang="en-US" dirty="0"/>
              <a:t>项，又称最大项。</a:t>
            </a:r>
            <a:endParaRPr lang="zh-CN" altLang="zh-CN" dirty="0"/>
          </a:p>
        </p:txBody>
      </p:sp>
      <p:sp>
        <p:nvSpPr>
          <p:cNvPr id="449539" name="Rectangle 3"/>
          <p:cNvSpPr>
            <a:spLocks noGrp="1" noChangeArrowheads="1"/>
          </p:cNvSpPr>
          <p:nvPr>
            <p:ph type="body" idx="1"/>
          </p:nvPr>
        </p:nvSpPr>
        <p:spPr/>
        <p:txBody>
          <a:bodyPr/>
          <a:lstStyle/>
          <a:p>
            <a:endParaRPr lang="zh-CN" altLang="zh-CN"/>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Rectangle 2"/>
          <p:cNvSpPr>
            <a:spLocks noGrp="1" noChangeArrowheads="1"/>
          </p:cNvSpPr>
          <p:nvPr>
            <p:ph type="title"/>
          </p:nvPr>
        </p:nvSpPr>
        <p:spPr/>
        <p:txBody>
          <a:bodyPr/>
          <a:lstStyle/>
          <a:p>
            <a:br>
              <a:rPr lang="en-US" altLang="zh-CN" dirty="0"/>
            </a:br>
            <a:r>
              <a:rPr lang="zh-CN" altLang="en-US" dirty="0"/>
              <a:t>　　最大项的主要性质</a:t>
            </a:r>
            <a:r>
              <a:rPr lang="en-US" altLang="zh-CN" dirty="0"/>
              <a:t>:</a:t>
            </a:r>
            <a:br>
              <a:rPr lang="en-US" altLang="zh-CN" dirty="0"/>
            </a:br>
            <a:r>
              <a:rPr lang="zh-CN" altLang="en-US" dirty="0"/>
              <a:t>　　</a:t>
            </a:r>
            <a:r>
              <a:rPr lang="en-US" altLang="zh-CN" dirty="0"/>
              <a:t>(1)</a:t>
            </a:r>
            <a:r>
              <a:rPr lang="zh-CN" altLang="en-US" dirty="0"/>
              <a:t>每个最大项都与变量的惟一的一个取值组合相对应，只有该组合使这个最大项取值为 </a:t>
            </a:r>
            <a:r>
              <a:rPr lang="en-US" altLang="zh-CN" dirty="0"/>
              <a:t>0 </a:t>
            </a:r>
            <a:r>
              <a:rPr lang="zh-CN" altLang="en-US" dirty="0"/>
              <a:t>，其余任何组合均使该最大项取值为 </a:t>
            </a:r>
            <a:r>
              <a:rPr lang="en-US" altLang="zh-CN" dirty="0"/>
              <a:t>1 </a:t>
            </a:r>
            <a:r>
              <a:rPr lang="zh-CN" altLang="en-US" dirty="0"/>
              <a:t>。</a:t>
            </a:r>
            <a:br>
              <a:rPr lang="zh-CN" altLang="en-US" dirty="0"/>
            </a:br>
            <a:r>
              <a:rPr lang="zh-CN" altLang="en-US" dirty="0"/>
              <a:t>　　</a:t>
            </a:r>
            <a:r>
              <a:rPr lang="en-US" altLang="zh-CN" dirty="0"/>
              <a:t>(2)</a:t>
            </a:r>
            <a:r>
              <a:rPr lang="zh-CN" altLang="en-US" dirty="0"/>
              <a:t>所有不同的最大项相与，结果一定为 </a:t>
            </a:r>
            <a:r>
              <a:rPr lang="en-US" altLang="zh-CN" dirty="0"/>
              <a:t>0 </a:t>
            </a:r>
            <a:r>
              <a:rPr lang="zh-CN" altLang="en-US" dirty="0"/>
              <a:t>。</a:t>
            </a:r>
            <a:br>
              <a:rPr lang="zh-CN" altLang="en-US" dirty="0"/>
            </a:br>
            <a:r>
              <a:rPr lang="zh-CN" altLang="en-US" dirty="0"/>
              <a:t>　　</a:t>
            </a:r>
            <a:r>
              <a:rPr lang="en-US" altLang="zh-CN" dirty="0"/>
              <a:t>(3)</a:t>
            </a:r>
            <a:r>
              <a:rPr lang="zh-CN" altLang="en-US" dirty="0"/>
              <a:t>任意两个不同的最大项相或，结果一定为 </a:t>
            </a:r>
            <a:r>
              <a:rPr lang="en-US" altLang="zh-CN" dirty="0"/>
              <a:t>1 </a:t>
            </a:r>
            <a:r>
              <a:rPr lang="zh-CN" altLang="en-US" dirty="0"/>
              <a:t>。</a:t>
            </a:r>
            <a:br>
              <a:rPr lang="en-US" altLang="zh-CN" dirty="0"/>
            </a:br>
            <a:r>
              <a:rPr lang="zh-CN" altLang="en-US" dirty="0"/>
              <a:t>　　最大项的编号</a:t>
            </a:r>
            <a:r>
              <a:rPr lang="en-US" altLang="zh-CN" dirty="0"/>
              <a:t>:</a:t>
            </a:r>
            <a:r>
              <a:rPr lang="zh-CN" altLang="en-US" dirty="0"/>
              <a:t>最大项对应变量取值组合的大小，称为该最大项的编号。</a:t>
            </a:r>
            <a:endParaRPr lang="zh-CN" altLang="zh-CN" dirty="0"/>
          </a:p>
        </p:txBody>
      </p:sp>
      <p:sp>
        <p:nvSpPr>
          <p:cNvPr id="450563" name="Rectangle 3"/>
          <p:cNvSpPr>
            <a:spLocks noGrp="1" noChangeArrowheads="1"/>
          </p:cNvSpPr>
          <p:nvPr>
            <p:ph type="body" idx="1"/>
          </p:nvPr>
        </p:nvSpPr>
        <p:spPr/>
        <p:txBody>
          <a:bodyPr/>
          <a:lstStyle/>
          <a:p>
            <a:endParaRPr lang="zh-CN" altLang="zh-C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Rectangle 2"/>
          <p:cNvSpPr>
            <a:spLocks noGrp="1" noChangeArrowheads="1"/>
          </p:cNvSpPr>
          <p:nvPr>
            <p:ph type="title"/>
          </p:nvPr>
        </p:nvSpPr>
        <p:spPr/>
        <p:txBody>
          <a:bodyPr/>
          <a:lstStyle/>
          <a:p>
            <a:br>
              <a:rPr lang="en-US" altLang="zh-CN" dirty="0"/>
            </a:br>
            <a:r>
              <a:rPr lang="zh-CN" altLang="en-US" dirty="0"/>
              <a:t>　　</a:t>
            </a:r>
            <a:r>
              <a:rPr lang="en-US" altLang="zh-CN" b="1" dirty="0"/>
              <a:t>【</a:t>
            </a:r>
            <a:r>
              <a:rPr lang="zh-CN" altLang="en-US" b="1" dirty="0"/>
              <a:t>例 </a:t>
            </a:r>
            <a:r>
              <a:rPr lang="en-US" altLang="zh-CN" b="1" dirty="0"/>
              <a:t>1.1 】</a:t>
            </a:r>
            <a:r>
              <a:rPr lang="en-US" altLang="zh-CN" dirty="0"/>
              <a:t> </a:t>
            </a:r>
            <a:r>
              <a:rPr lang="zh-CN" altLang="en-US" dirty="0"/>
              <a:t>将二进制数 </a:t>
            </a:r>
            <a:r>
              <a:rPr lang="en-US" altLang="zh-CN" dirty="0"/>
              <a:t>11001101. 11 B </a:t>
            </a:r>
            <a:r>
              <a:rPr lang="zh-CN" altLang="en-US" dirty="0"/>
              <a:t>转换为等值的十进制数。</a:t>
            </a:r>
            <a:br>
              <a:rPr lang="zh-CN" altLang="en-US" dirty="0"/>
            </a:br>
            <a:r>
              <a:rPr lang="zh-CN" altLang="en-US" dirty="0"/>
              <a:t>　　</a:t>
            </a:r>
            <a:r>
              <a:rPr lang="zh-CN" altLang="en-US" b="1" dirty="0"/>
              <a:t>解</a:t>
            </a:r>
            <a:r>
              <a:rPr lang="zh-CN" altLang="en-US" dirty="0"/>
              <a:t> 二进制数 </a:t>
            </a:r>
            <a:r>
              <a:rPr lang="en-US" altLang="zh-CN" dirty="0"/>
              <a:t>11001101.11 B </a:t>
            </a:r>
            <a:r>
              <a:rPr lang="zh-CN" altLang="en-US" dirty="0"/>
              <a:t>各位对应的位权如下：</a:t>
            </a:r>
            <a:br>
              <a:rPr lang="en-US" altLang="zh-CN" dirty="0"/>
            </a:br>
            <a:r>
              <a:rPr lang="zh-CN" altLang="en-US" dirty="0"/>
              <a:t>　　　　位权：</a:t>
            </a:r>
            <a:r>
              <a:rPr lang="en-US" altLang="zh-CN" dirty="0"/>
              <a:t> 2</a:t>
            </a:r>
            <a:r>
              <a:rPr lang="en-US" altLang="zh-CN" baseline="30000" dirty="0"/>
              <a:t>7</a:t>
            </a:r>
            <a:r>
              <a:rPr lang="zh-CN" altLang="en-US" baseline="30000" dirty="0"/>
              <a:t>　</a:t>
            </a:r>
            <a:r>
              <a:rPr lang="en-US" altLang="zh-CN" dirty="0"/>
              <a:t>2</a:t>
            </a:r>
            <a:r>
              <a:rPr lang="en-US" altLang="zh-CN" baseline="30000" dirty="0"/>
              <a:t>6</a:t>
            </a:r>
            <a:r>
              <a:rPr lang="zh-CN" altLang="en-US" baseline="30000" dirty="0"/>
              <a:t>　</a:t>
            </a:r>
            <a:r>
              <a:rPr lang="en-US" altLang="zh-CN" dirty="0"/>
              <a:t>2</a:t>
            </a:r>
            <a:r>
              <a:rPr lang="en-US" altLang="zh-CN" baseline="30000" dirty="0"/>
              <a:t>5</a:t>
            </a:r>
            <a:r>
              <a:rPr lang="zh-CN" altLang="en-US" baseline="30000" dirty="0"/>
              <a:t>　</a:t>
            </a:r>
            <a:r>
              <a:rPr lang="en-US" altLang="zh-CN" dirty="0"/>
              <a:t>2</a:t>
            </a:r>
            <a:r>
              <a:rPr lang="en-US" altLang="zh-CN" baseline="30000" dirty="0"/>
              <a:t>4</a:t>
            </a:r>
            <a:r>
              <a:rPr lang="zh-CN" altLang="en-US" baseline="30000" dirty="0"/>
              <a:t>　</a:t>
            </a:r>
            <a:r>
              <a:rPr lang="en-US" altLang="zh-CN" dirty="0"/>
              <a:t>2</a:t>
            </a:r>
            <a:r>
              <a:rPr lang="en-US" altLang="zh-CN" baseline="30000" dirty="0"/>
              <a:t>3</a:t>
            </a:r>
            <a:r>
              <a:rPr lang="zh-CN" altLang="en-US" baseline="30000" dirty="0"/>
              <a:t>　</a:t>
            </a:r>
            <a:r>
              <a:rPr lang="en-US" altLang="zh-CN" dirty="0"/>
              <a:t>2</a:t>
            </a:r>
            <a:r>
              <a:rPr lang="en-US" altLang="zh-CN" baseline="30000" dirty="0"/>
              <a:t>2</a:t>
            </a:r>
            <a:r>
              <a:rPr lang="zh-CN" altLang="en-US" baseline="30000" dirty="0"/>
              <a:t>　</a:t>
            </a:r>
            <a:r>
              <a:rPr lang="en-US" altLang="zh-CN" dirty="0"/>
              <a:t>2</a:t>
            </a:r>
            <a:r>
              <a:rPr lang="en-US" altLang="zh-CN" baseline="30000" dirty="0"/>
              <a:t>1</a:t>
            </a:r>
            <a:r>
              <a:rPr lang="zh-CN" altLang="en-US" baseline="30000" dirty="0"/>
              <a:t>　</a:t>
            </a:r>
            <a:r>
              <a:rPr lang="en-US" altLang="zh-CN" dirty="0"/>
              <a:t>2</a:t>
            </a:r>
            <a:r>
              <a:rPr lang="en-US" altLang="zh-CN" baseline="30000" dirty="0"/>
              <a:t>0</a:t>
            </a:r>
            <a:r>
              <a:rPr lang="zh-CN" altLang="en-US" baseline="30000" dirty="0"/>
              <a:t>　</a:t>
            </a:r>
            <a:r>
              <a:rPr lang="en-US" altLang="zh-CN" dirty="0"/>
              <a:t>2</a:t>
            </a:r>
            <a:r>
              <a:rPr lang="en-US" altLang="zh-CN" baseline="30000" dirty="0"/>
              <a:t>-1</a:t>
            </a:r>
            <a:r>
              <a:rPr lang="zh-CN" altLang="en-US" baseline="30000" dirty="0"/>
              <a:t>　</a:t>
            </a:r>
            <a:r>
              <a:rPr lang="en-US" altLang="zh-CN" dirty="0"/>
              <a:t>2</a:t>
            </a:r>
            <a:r>
              <a:rPr lang="en-US" altLang="zh-CN" baseline="30000" dirty="0"/>
              <a:t>-2</a:t>
            </a:r>
            <a:br>
              <a:rPr lang="en-US" altLang="zh-CN" baseline="30000" dirty="0"/>
            </a:br>
            <a:r>
              <a:rPr lang="zh-CN" altLang="en-US" baseline="30000" dirty="0"/>
              <a:t>　　　</a:t>
            </a:r>
            <a:r>
              <a:rPr lang="zh-CN" altLang="en-US" dirty="0"/>
              <a:t>二进制数：</a:t>
            </a:r>
            <a:r>
              <a:rPr lang="en-US" altLang="zh-CN" dirty="0"/>
              <a:t> 1 </a:t>
            </a:r>
            <a:r>
              <a:rPr lang="zh-CN" altLang="en-US" dirty="0"/>
              <a:t>　</a:t>
            </a:r>
            <a:r>
              <a:rPr lang="en-US" altLang="zh-CN" dirty="0"/>
              <a:t>1</a:t>
            </a:r>
            <a:r>
              <a:rPr lang="zh-CN" altLang="en-US" dirty="0"/>
              <a:t>　</a:t>
            </a:r>
            <a:r>
              <a:rPr lang="en-US" altLang="zh-CN" dirty="0"/>
              <a:t> 0</a:t>
            </a:r>
            <a:r>
              <a:rPr lang="zh-CN" altLang="en-US" dirty="0"/>
              <a:t>　</a:t>
            </a:r>
            <a:r>
              <a:rPr lang="en-US" altLang="zh-CN" dirty="0"/>
              <a:t> 0 </a:t>
            </a:r>
            <a:r>
              <a:rPr lang="zh-CN" altLang="en-US" dirty="0"/>
              <a:t>　</a:t>
            </a:r>
            <a:r>
              <a:rPr lang="en-US" altLang="zh-CN" dirty="0"/>
              <a:t>1 </a:t>
            </a:r>
            <a:r>
              <a:rPr lang="zh-CN" altLang="en-US" dirty="0"/>
              <a:t>　</a:t>
            </a:r>
            <a:r>
              <a:rPr lang="en-US" altLang="zh-CN" dirty="0"/>
              <a:t>1</a:t>
            </a:r>
            <a:r>
              <a:rPr lang="zh-CN" altLang="en-US" dirty="0"/>
              <a:t>　</a:t>
            </a:r>
            <a:r>
              <a:rPr lang="en-US" altLang="zh-CN" dirty="0"/>
              <a:t> 0 </a:t>
            </a:r>
            <a:r>
              <a:rPr lang="zh-CN" altLang="en-US" dirty="0"/>
              <a:t>　</a:t>
            </a:r>
            <a:r>
              <a:rPr lang="en-US" altLang="zh-CN" dirty="0"/>
              <a:t>1.11</a:t>
            </a:r>
            <a:br>
              <a:rPr lang="en-US" altLang="zh-CN" dirty="0"/>
            </a:br>
            <a:r>
              <a:rPr lang="zh-CN" altLang="en-US" dirty="0"/>
              <a:t>　　等值十进制数为</a:t>
            </a:r>
            <a:br>
              <a:rPr lang="zh-CN" altLang="en-US" dirty="0"/>
            </a:br>
            <a:r>
              <a:rPr lang="zh-CN" altLang="en-US" dirty="0"/>
              <a:t>　　　</a:t>
            </a:r>
            <a:r>
              <a:rPr lang="en-US" altLang="zh-CN" dirty="0"/>
              <a:t>2</a:t>
            </a:r>
            <a:r>
              <a:rPr lang="en-US" altLang="zh-CN" baseline="30000" dirty="0"/>
              <a:t>7</a:t>
            </a:r>
            <a:r>
              <a:rPr lang="en-US" altLang="zh-CN" dirty="0"/>
              <a:t> +2 </a:t>
            </a:r>
            <a:r>
              <a:rPr lang="en-US" altLang="zh-CN" baseline="30000" dirty="0"/>
              <a:t>6</a:t>
            </a:r>
            <a:r>
              <a:rPr lang="en-US" altLang="zh-CN" dirty="0"/>
              <a:t> +2 </a:t>
            </a:r>
            <a:r>
              <a:rPr lang="en-US" altLang="zh-CN" baseline="30000" dirty="0"/>
              <a:t>3</a:t>
            </a:r>
            <a:r>
              <a:rPr lang="en-US" altLang="zh-CN" dirty="0"/>
              <a:t> +2</a:t>
            </a:r>
            <a:r>
              <a:rPr lang="en-US" altLang="zh-CN" baseline="30000" dirty="0"/>
              <a:t> 2 </a:t>
            </a:r>
            <a:r>
              <a:rPr lang="en-US" altLang="zh-CN" dirty="0"/>
              <a:t>+2</a:t>
            </a:r>
            <a:r>
              <a:rPr lang="en-US" altLang="zh-CN" baseline="30000" dirty="0"/>
              <a:t> 0 </a:t>
            </a:r>
            <a:r>
              <a:rPr lang="en-US" altLang="zh-CN" dirty="0"/>
              <a:t>+2 </a:t>
            </a:r>
            <a:r>
              <a:rPr lang="en-US" altLang="zh-CN" baseline="30000" dirty="0"/>
              <a:t>-1 </a:t>
            </a:r>
            <a:r>
              <a:rPr lang="en-US" altLang="zh-CN" dirty="0"/>
              <a:t>+2 </a:t>
            </a:r>
            <a:r>
              <a:rPr lang="en-US" altLang="zh-CN" baseline="30000" dirty="0"/>
              <a:t>-2 </a:t>
            </a:r>
            <a:r>
              <a:rPr lang="en-US" altLang="zh-CN" dirty="0"/>
              <a:t>=128+64+8+4+1+0.</a:t>
            </a:r>
            <a:br>
              <a:rPr lang="en-US" altLang="zh-CN" dirty="0"/>
            </a:br>
            <a:r>
              <a:rPr lang="en-US" altLang="zh-CN" dirty="0"/>
              <a:t>5+0. 25=205. 75</a:t>
            </a:r>
            <a:r>
              <a:rPr lang="en-US" altLang="zh-CN" baseline="-25000" dirty="0"/>
              <a:t>D</a:t>
            </a:r>
            <a:endParaRPr lang="zh-CN" altLang="zh-CN" baseline="-25000"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51586" name="Rectangle 2"/>
              <p:cNvSpPr>
                <a:spLocks noGrp="1" noChangeArrowheads="1"/>
              </p:cNvSpPr>
              <p:nvPr>
                <p:ph type="title"/>
              </p:nvPr>
            </p:nvSpPr>
            <p:spPr/>
            <p:txBody>
              <a:bodyPr/>
              <a:lstStyle/>
              <a:p>
                <a:br>
                  <a:rPr lang="en-US" altLang="zh-CN" dirty="0"/>
                </a:br>
                <a:r>
                  <a:rPr lang="zh-CN" altLang="en-US" dirty="0"/>
                  <a:t>　　求最大项对应的变量取值组合时，如果变量为原变量，则对应组合中变量取值为 </a:t>
                </a:r>
                <a:r>
                  <a:rPr lang="en-US" altLang="zh-CN" dirty="0"/>
                  <a:t>0</a:t>
                </a:r>
                <a:r>
                  <a:rPr lang="zh-CN" altLang="en-US" dirty="0"/>
                  <a:t>；</a:t>
                </a:r>
                <a:r>
                  <a:rPr lang="en-US" altLang="zh-CN" dirty="0"/>
                  <a:t>A </a:t>
                </a:r>
                <a:r>
                  <a:rPr lang="zh-CN" altLang="en-US" dirty="0"/>
                  <a:t>、 </a:t>
                </a:r>
                <a:r>
                  <a:rPr lang="en-US" altLang="zh-CN" dirty="0"/>
                  <a:t>B </a:t>
                </a:r>
                <a:r>
                  <a:rPr lang="zh-CN" altLang="en-US" dirty="0"/>
                  <a:t>、 </a:t>
                </a:r>
                <a:r>
                  <a:rPr lang="en-US" altLang="zh-CN" dirty="0"/>
                  <a:t>C </a:t>
                </a:r>
                <a:r>
                  <a:rPr lang="zh-CN" altLang="en-US" dirty="0"/>
                  <a:t>的最大项</a:t>
                </a:r>
                <a:r>
                  <a:rPr lang="en-US" altLang="zh-CN" dirty="0"/>
                  <a:t>( A+</a:t>
                </a:r>
                <a14:m>
                  <m:oMath xmlns:m="http://schemas.openxmlformats.org/officeDocument/2006/math">
                    <m:acc>
                      <m:accPr>
                        <m:chr m:val="̅"/>
                        <m:ctrlPr>
                          <a:rPr lang="en-US" altLang="zh-CN" i="1" smtClean="0">
                            <a:latin typeface="Cambria Math" panose="02040503050406030204" pitchFamily="18" charset="0"/>
                          </a:rPr>
                        </m:ctrlPr>
                      </m:accPr>
                      <m:e>
                        <m:r>
                          <m:rPr>
                            <m:nor/>
                          </m:rPr>
                          <a:rPr lang="en-US" altLang="zh-CN" dirty="0"/>
                          <m:t>B</m:t>
                        </m:r>
                      </m:e>
                    </m:acc>
                  </m:oMath>
                </a14:m>
                <a:r>
                  <a:rPr lang="en-US" altLang="zh-CN" dirty="0"/>
                  <a:t>+C)</a:t>
                </a:r>
                <a:br>
                  <a:rPr lang="zh-CN" altLang="en-US" dirty="0"/>
                </a:br>
                <a:r>
                  <a:rPr lang="zh-CN" altLang="en-US" dirty="0"/>
                  <a:t>对应的变量取值组合为 </a:t>
                </a:r>
                <a:r>
                  <a:rPr lang="en-US" altLang="zh-CN" dirty="0"/>
                  <a:t>010 </a:t>
                </a:r>
                <a:r>
                  <a:rPr lang="zh-CN" altLang="en-US" dirty="0"/>
                  <a:t>，其大小为 </a:t>
                </a:r>
                <a:r>
                  <a:rPr lang="en-US" altLang="zh-CN" dirty="0"/>
                  <a:t>2 </a:t>
                </a:r>
                <a:r>
                  <a:rPr lang="zh-CN" altLang="en-US" dirty="0"/>
                  <a:t>，因而，</a:t>
                </a:r>
                <a:r>
                  <a:rPr lang="en-US" altLang="zh-CN" dirty="0"/>
                  <a:t>( A+ </a:t>
                </a:r>
                <a14:m>
                  <m:oMath xmlns:m="http://schemas.openxmlformats.org/officeDocument/2006/math">
                    <m:acc>
                      <m:accPr>
                        <m:chr m:val="̅"/>
                        <m:ctrlPr>
                          <a:rPr lang="en-US" altLang="zh-CN" i="1">
                            <a:latin typeface="Cambria Math" panose="02040503050406030204" pitchFamily="18" charset="0"/>
                          </a:rPr>
                        </m:ctrlPr>
                      </m:accPr>
                      <m:e>
                        <m:r>
                          <m:rPr>
                            <m:nor/>
                          </m:rPr>
                          <a:rPr lang="en-US" altLang="zh-CN" dirty="0"/>
                          <m:t>B</m:t>
                        </m:r>
                      </m:e>
                    </m:acc>
                  </m:oMath>
                </a14:m>
                <a:r>
                  <a:rPr lang="en-US" altLang="zh-CN" dirty="0"/>
                  <a:t> +C )</a:t>
                </a:r>
                <a:r>
                  <a:rPr lang="zh-CN" altLang="en-US" dirty="0"/>
                  <a:t>的编号为 </a:t>
                </a:r>
                <a:r>
                  <a:rPr lang="en-US" altLang="zh-CN" dirty="0"/>
                  <a:t>2 </a:t>
                </a:r>
                <a:r>
                  <a:rPr lang="zh-CN" altLang="en-US" dirty="0"/>
                  <a:t>，记为 </a:t>
                </a:r>
                <a:r>
                  <a:rPr lang="en-US" altLang="zh-CN" dirty="0"/>
                  <a:t>M </a:t>
                </a:r>
                <a:r>
                  <a:rPr lang="en-US" altLang="zh-CN" baseline="-25000" dirty="0"/>
                  <a:t>2</a:t>
                </a:r>
                <a:r>
                  <a:rPr lang="en-US" altLang="zh-CN" dirty="0"/>
                  <a:t> </a:t>
                </a:r>
                <a:r>
                  <a:rPr lang="zh-CN" altLang="en-US" dirty="0"/>
                  <a:t>。</a:t>
                </a:r>
                <a:br>
                  <a:rPr lang="zh-CN" altLang="en-US" dirty="0"/>
                </a:br>
                <a:r>
                  <a:rPr lang="zh-CN" altLang="en-US" dirty="0"/>
                  <a:t>􀭻　　我们知道，一个逻辑函数的标准与或表达式是惟一的。同样，一个逻辑函数的标准或与表达式也是惟一的。从函数的一般或与表达式可以很容易写出其标准或与表达式。具体</a:t>
                </a:r>
                <a:br>
                  <a:rPr lang="zh-CN" altLang="en-US" dirty="0"/>
                </a:br>
                <a:r>
                  <a:rPr lang="zh-CN" altLang="en-US" dirty="0"/>
                  <a:t>方法为</a:t>
                </a:r>
                <a:r>
                  <a:rPr lang="en-US" altLang="zh-CN" dirty="0"/>
                  <a:t>:</a:t>
                </a:r>
                <a:r>
                  <a:rPr lang="zh-CN" altLang="en-US" dirty="0"/>
                  <a:t>如果一个或项缺少某变量，则或上该变量和其反变量的逻辑与，直至每一个或项都是最大项为止。如果变量为反变量，则对应组合中变量取值为 </a:t>
                </a:r>
                <a:r>
                  <a:rPr lang="en-US" altLang="zh-CN" dirty="0"/>
                  <a:t>1 </a:t>
                </a:r>
                <a:r>
                  <a:rPr lang="zh-CN" altLang="en-US" dirty="0"/>
                  <a:t>。例如，</a:t>
                </a:r>
                <a:endParaRPr lang="zh-CN" altLang="zh-CN" dirty="0"/>
              </a:p>
            </p:txBody>
          </p:sp>
        </mc:Choice>
        <mc:Fallback xmlns="">
          <p:sp>
            <p:nvSpPr>
              <p:cNvPr id="451586" name="Rectangle 2"/>
              <p:cNvSpPr>
                <a:spLocks noGrp="1" noRot="1" noChangeAspect="1" noMove="1" noResize="1" noEditPoints="1" noAdjustHandles="1" noChangeArrowheads="1" noChangeShapeType="1" noTextEdit="1"/>
              </p:cNvSpPr>
              <p:nvPr>
                <p:ph type="title"/>
              </p:nvPr>
            </p:nvSpPr>
            <p:spPr>
              <a:blipFill rotWithShape="1">
                <a:blip r:embed="rId2"/>
                <a:stretch>
                  <a:fillRect l="-1202" r="-4808"/>
                </a:stretch>
              </a:blipFill>
            </p:spPr>
            <p:txBody>
              <a:bodyPr/>
              <a:lstStyle/>
              <a:p>
                <a:r>
                  <a:rPr lang="zh-CN" altLang="en-US">
                    <a:noFill/>
                  </a:rPr>
                  <a:t> </a:t>
                </a:r>
              </a:p>
            </p:txBody>
          </p:sp>
        </mc:Fallback>
      </mc:AlternateContent>
      <p:sp>
        <p:nvSpPr>
          <p:cNvPr id="451587" name="Rectangle 3"/>
          <p:cNvSpPr>
            <a:spLocks noGrp="1" noChangeArrowheads="1"/>
          </p:cNvSpPr>
          <p:nvPr>
            <p:ph type="body" idx="1"/>
          </p:nvPr>
        </p:nvSpPr>
        <p:spPr/>
        <p:txBody>
          <a:bodyPr/>
          <a:lstStyle/>
          <a:p>
            <a:endParaRPr lang="zh-CN" altLang="zh-CN"/>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0" name="Rectangle 2"/>
          <p:cNvSpPr>
            <a:spLocks noGrp="1" noChangeArrowheads="1"/>
          </p:cNvSpPr>
          <p:nvPr>
            <p:ph type="title"/>
          </p:nvPr>
        </p:nvSpPr>
        <p:spPr/>
        <p:txBody>
          <a:bodyPr/>
          <a:lstStyle/>
          <a:p>
            <a:endParaRPr lang="zh-CN" altLang="zh-CN" dirty="0"/>
          </a:p>
        </p:txBody>
      </p:sp>
      <p:sp>
        <p:nvSpPr>
          <p:cNvPr id="452611"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980728"/>
            <a:ext cx="8460432" cy="1746500"/>
          </a:xfrm>
          <a:prstGeom prst="rect">
            <a:avLst/>
          </a:prstGeom>
        </p:spPr>
      </p:pic>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1800" y="3454423"/>
            <a:ext cx="4096322" cy="1438476"/>
          </a:xfrm>
          <a:prstGeom prst="rect">
            <a:avLst/>
          </a:prstGeom>
        </p:spPr>
      </p:pic>
      <p:pic>
        <p:nvPicPr>
          <p:cNvPr id="4" name="图片 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568" y="2996952"/>
            <a:ext cx="1409897" cy="1705213"/>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Rectangle 2"/>
          <p:cNvSpPr>
            <a:spLocks noGrp="1" noChangeArrowheads="1"/>
          </p:cNvSpPr>
          <p:nvPr>
            <p:ph type="title"/>
          </p:nvPr>
        </p:nvSpPr>
        <p:spPr/>
        <p:txBody>
          <a:bodyPr/>
          <a:lstStyle/>
          <a:p>
            <a:br>
              <a:rPr lang="en-US" altLang="zh-CN" dirty="0"/>
            </a:br>
            <a:r>
              <a:rPr lang="zh-CN" altLang="en-US" dirty="0"/>
              <a:t>　　从上面例子可以看出，一个或项如果缺少一个变量，则生成两个最大项；一个或项如果缺少两个变量，则生成四个最大项。如此类推，一个或项如果缺少 </a:t>
            </a:r>
            <a:r>
              <a:rPr lang="en-US" altLang="zh-CN" dirty="0"/>
              <a:t>n </a:t>
            </a:r>
            <a:r>
              <a:rPr lang="zh-CN" altLang="en-US" dirty="0"/>
              <a:t>个变量，则生成 </a:t>
            </a:r>
            <a:r>
              <a:rPr lang="en-US" altLang="zh-CN" dirty="0"/>
              <a:t>2</a:t>
            </a:r>
            <a:br>
              <a:rPr lang="en-US" altLang="zh-CN" dirty="0"/>
            </a:br>
            <a:r>
              <a:rPr lang="en-US" altLang="zh-CN" dirty="0"/>
              <a:t>n</a:t>
            </a:r>
            <a:r>
              <a:rPr lang="zh-CN" altLang="en-US" dirty="0"/>
              <a:t>个最大项。</a:t>
            </a:r>
            <a:br>
              <a:rPr lang="zh-CN" altLang="en-US" dirty="0"/>
            </a:br>
            <a:r>
              <a:rPr lang="zh-CN" altLang="en-US" dirty="0"/>
              <a:t>　　由真值表求函数的标准或与表达式时，找出真值表中函数值为 </a:t>
            </a:r>
            <a:r>
              <a:rPr lang="en-US" altLang="zh-CN" dirty="0"/>
              <a:t>0 </a:t>
            </a:r>
            <a:r>
              <a:rPr lang="zh-CN" altLang="en-US" dirty="0"/>
              <a:t>的对应组合，将这些组合对应的最大项相与即可。</a:t>
            </a:r>
            <a:endParaRPr lang="zh-CN" altLang="zh-CN" dirty="0"/>
          </a:p>
        </p:txBody>
      </p:sp>
      <p:sp>
        <p:nvSpPr>
          <p:cNvPr id="453635" name="Rectangle 3"/>
          <p:cNvSpPr>
            <a:spLocks noGrp="1" noChangeArrowheads="1"/>
          </p:cNvSpPr>
          <p:nvPr>
            <p:ph type="body" idx="1"/>
          </p:nvPr>
        </p:nvSpPr>
        <p:spPr/>
        <p:txBody>
          <a:bodyPr/>
          <a:lstStyle/>
          <a:p>
            <a:endParaRPr lang="zh-CN" altLang="zh-CN"/>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8" name="Rectangle 2"/>
          <p:cNvSpPr>
            <a:spLocks noGrp="1" noChangeArrowheads="1"/>
          </p:cNvSpPr>
          <p:nvPr>
            <p:ph type="title"/>
          </p:nvPr>
        </p:nvSpPr>
        <p:spPr/>
        <p:txBody>
          <a:bodyPr/>
          <a:lstStyle/>
          <a:p>
            <a:br>
              <a:rPr lang="en-US" altLang="zh-CN" dirty="0"/>
            </a:br>
            <a:r>
              <a:rPr lang="zh-CN" altLang="en-US" dirty="0"/>
              <a:t>　　 </a:t>
            </a:r>
            <a:r>
              <a:rPr lang="en-US" altLang="zh-CN" b="1" dirty="0"/>
              <a:t>【</a:t>
            </a:r>
            <a:r>
              <a:rPr lang="zh-CN" altLang="en-US" b="1" dirty="0"/>
              <a:t>例 </a:t>
            </a:r>
            <a:r>
              <a:rPr lang="en-US" altLang="zh-CN" b="1" dirty="0"/>
              <a:t>1.22 】 </a:t>
            </a:r>
            <a:r>
              <a:rPr lang="zh-CN" altLang="en-US" dirty="0"/>
              <a:t>已知逻辑函数的真值表如表 </a:t>
            </a:r>
            <a:r>
              <a:rPr lang="en-US" altLang="zh-CN" dirty="0"/>
              <a:t>1</a:t>
            </a:r>
            <a:r>
              <a:rPr lang="zh-CN" altLang="en-US" dirty="0"/>
              <a:t>－</a:t>
            </a:r>
            <a:r>
              <a:rPr lang="en-US" altLang="zh-CN" dirty="0"/>
              <a:t>18 </a:t>
            </a:r>
            <a:r>
              <a:rPr lang="zh-CN" altLang="en-US" dirty="0"/>
              <a:t>所示，写出函数的标准或与表达式。</a:t>
            </a:r>
            <a:endParaRPr lang="zh-CN" altLang="zh-CN" dirty="0"/>
          </a:p>
        </p:txBody>
      </p:sp>
      <p:sp>
        <p:nvSpPr>
          <p:cNvPr id="454659"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9968" y="2179036"/>
            <a:ext cx="4382112" cy="3705742"/>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55682" name="Rectangle 2"/>
              <p:cNvSpPr>
                <a:spLocks noGrp="1" noChangeArrowheads="1"/>
              </p:cNvSpPr>
              <p:nvPr>
                <p:ph type="title"/>
              </p:nvPr>
            </p:nvSpPr>
            <p:spPr/>
            <p:txBody>
              <a:bodyPr/>
              <a:lstStyle/>
              <a:p>
                <a:br>
                  <a:rPr lang="en-US" altLang="zh-CN" dirty="0"/>
                </a:br>
                <a:r>
                  <a:rPr lang="zh-CN" altLang="en-US" dirty="0"/>
                  <a:t>　　</a:t>
                </a:r>
                <a:r>
                  <a:rPr lang="zh-CN" altLang="en-US" b="1" dirty="0"/>
                  <a:t>解</a:t>
                </a:r>
                <a:r>
                  <a:rPr lang="zh-CN" altLang="en-US" dirty="0"/>
                  <a:t> 从表中可以看出，当变量 </a:t>
                </a:r>
                <a:r>
                  <a:rPr lang="en-US" altLang="zh-CN" dirty="0"/>
                  <a:t>A </a:t>
                </a:r>
                <a:r>
                  <a:rPr lang="zh-CN" altLang="en-US" dirty="0"/>
                  <a:t>、 </a:t>
                </a:r>
                <a:r>
                  <a:rPr lang="en-US" altLang="zh-CN" dirty="0"/>
                  <a:t>B </a:t>
                </a:r>
                <a:r>
                  <a:rPr lang="zh-CN" altLang="en-US" dirty="0"/>
                  <a:t>、 </a:t>
                </a:r>
                <a:r>
                  <a:rPr lang="en-US" altLang="zh-CN" dirty="0"/>
                  <a:t>C </a:t>
                </a:r>
                <a:r>
                  <a:rPr lang="zh-CN" altLang="en-US" dirty="0"/>
                  <a:t>取 </a:t>
                </a:r>
                <a:r>
                  <a:rPr lang="en-US" altLang="zh-CN" dirty="0"/>
                  <a:t>001 </a:t>
                </a:r>
                <a:r>
                  <a:rPr lang="zh-CN" altLang="en-US" dirty="0"/>
                  <a:t>、 </a:t>
                </a:r>
                <a:r>
                  <a:rPr lang="en-US" altLang="zh-CN" dirty="0"/>
                  <a:t>010 </a:t>
                </a:r>
                <a:r>
                  <a:rPr lang="zh-CN" altLang="en-US" dirty="0"/>
                  <a:t>、 </a:t>
                </a:r>
                <a:r>
                  <a:rPr lang="en-US" altLang="zh-CN" dirty="0"/>
                  <a:t>100 </a:t>
                </a:r>
                <a:r>
                  <a:rPr lang="zh-CN" altLang="en-US" dirty="0"/>
                  <a:t>、 </a:t>
                </a:r>
                <a:r>
                  <a:rPr lang="en-US" altLang="zh-CN" dirty="0"/>
                  <a:t>111 </a:t>
                </a:r>
                <a:r>
                  <a:rPr lang="zh-CN" altLang="en-US" dirty="0"/>
                  <a:t>这四种组合时，函数 </a:t>
                </a:r>
                <a:r>
                  <a:rPr lang="en-US" altLang="zh-CN" dirty="0"/>
                  <a:t>F</a:t>
                </a:r>
                <a:r>
                  <a:rPr lang="zh-CN" altLang="en-US" dirty="0"/>
                  <a:t>的值为 </a:t>
                </a:r>
                <a:r>
                  <a:rPr lang="en-US" altLang="zh-CN" dirty="0"/>
                  <a:t>0 </a:t>
                </a:r>
                <a:r>
                  <a:rPr lang="zh-CN" altLang="en-US" dirty="0"/>
                  <a:t>。这四种组合对应的最大项分别为 </a:t>
                </a:r>
                <a:r>
                  <a:rPr lang="en-US" altLang="zh-CN" dirty="0"/>
                  <a:t>A+B+</a:t>
                </a:r>
                <a14:m>
                  <m:oMath xmlns:m="http://schemas.openxmlformats.org/officeDocument/2006/math">
                    <m:acc>
                      <m:accPr>
                        <m:chr m:val="̅"/>
                        <m:ctrlPr>
                          <a:rPr lang="en-US" altLang="zh-CN" i="1" smtClean="0">
                            <a:latin typeface="Cambria Math" panose="02040503050406030204" pitchFamily="18" charset="0"/>
                          </a:rPr>
                        </m:ctrlPr>
                      </m:accPr>
                      <m:e>
                        <m:r>
                          <m:rPr>
                            <m:nor/>
                          </m:rPr>
                          <a:rPr lang="en-US" altLang="zh-CN" dirty="0"/>
                          <m:t>C</m:t>
                        </m:r>
                      </m:e>
                    </m:acc>
                  </m:oMath>
                </a14:m>
                <a:r>
                  <a:rPr lang="en-US" altLang="zh-CN" dirty="0"/>
                  <a:t> </a:t>
                </a:r>
                <a:r>
                  <a:rPr lang="zh-CN" altLang="en-US" dirty="0"/>
                  <a:t>、 </a:t>
                </a:r>
                <a:r>
                  <a:rPr lang="en-US" altLang="zh-CN" dirty="0"/>
                  <a:t>A+ </a:t>
                </a:r>
                <a14:m>
                  <m:oMath xmlns:m="http://schemas.openxmlformats.org/officeDocument/2006/math">
                    <m:acc>
                      <m:accPr>
                        <m:chr m:val="̅"/>
                        <m:ctrlPr>
                          <a:rPr lang="en-US" altLang="zh-CN" i="1">
                            <a:latin typeface="Cambria Math" panose="02040503050406030204" pitchFamily="18" charset="0"/>
                          </a:rPr>
                        </m:ctrlPr>
                      </m:accPr>
                      <m:e>
                        <m:r>
                          <m:rPr>
                            <m:nor/>
                          </m:rPr>
                          <a:rPr lang="en-US" altLang="zh-CN" dirty="0"/>
                          <m:t>B</m:t>
                        </m:r>
                      </m:e>
                    </m:acc>
                  </m:oMath>
                </a14:m>
                <a:r>
                  <a:rPr lang="en-US" altLang="zh-CN" dirty="0"/>
                  <a:t>+C </a:t>
                </a:r>
                <a:r>
                  <a:rPr lang="zh-CN" altLang="en-US" dirty="0"/>
                  <a:t>、</a:t>
                </a:r>
                <a14:m>
                  <m:oMath xmlns:m="http://schemas.openxmlformats.org/officeDocument/2006/math">
                    <m:acc>
                      <m:accPr>
                        <m:chr m:val="̅"/>
                        <m:ctrlPr>
                          <a:rPr lang="en-US" altLang="zh-CN" i="1">
                            <a:latin typeface="Cambria Math" panose="02040503050406030204" pitchFamily="18" charset="0"/>
                          </a:rPr>
                        </m:ctrlPr>
                      </m:accPr>
                      <m:e>
                        <m:r>
                          <m:rPr>
                            <m:nor/>
                          </m:rPr>
                          <a:rPr lang="en-US" altLang="zh-CN" dirty="0"/>
                          <m:t>A</m:t>
                        </m:r>
                      </m:e>
                    </m:acc>
                  </m:oMath>
                </a14:m>
                <a:r>
                  <a:rPr lang="en-US" altLang="zh-CN" dirty="0"/>
                  <a:t> +B+C </a:t>
                </a:r>
                <a:r>
                  <a:rPr lang="zh-CN" altLang="en-US" dirty="0"/>
                  <a:t>、</a:t>
                </a:r>
                <a14:m>
                  <m:oMath xmlns:m="http://schemas.openxmlformats.org/officeDocument/2006/math">
                    <m:acc>
                      <m:accPr>
                        <m:chr m:val="̅"/>
                        <m:ctrlPr>
                          <a:rPr lang="en-US" altLang="zh-CN" i="1">
                            <a:latin typeface="Cambria Math" panose="02040503050406030204" pitchFamily="18" charset="0"/>
                          </a:rPr>
                        </m:ctrlPr>
                      </m:accPr>
                      <m:e>
                        <m:r>
                          <m:rPr>
                            <m:nor/>
                          </m:rPr>
                          <a:rPr lang="en-US" altLang="zh-CN" dirty="0"/>
                          <m:t>A</m:t>
                        </m:r>
                      </m:e>
                    </m:acc>
                  </m:oMath>
                </a14:m>
                <a:r>
                  <a:rPr lang="en-US" altLang="zh-CN" dirty="0"/>
                  <a:t> +</a:t>
                </a:r>
                <a14:m>
                  <m:oMath xmlns:m="http://schemas.openxmlformats.org/officeDocument/2006/math">
                    <m:acc>
                      <m:accPr>
                        <m:chr m:val="̅"/>
                        <m:ctrlPr>
                          <a:rPr lang="en-US" altLang="zh-CN" i="1">
                            <a:latin typeface="Cambria Math" panose="02040503050406030204" pitchFamily="18" charset="0"/>
                          </a:rPr>
                        </m:ctrlPr>
                      </m:accPr>
                      <m:e>
                        <m:r>
                          <m:rPr>
                            <m:nor/>
                          </m:rPr>
                          <a:rPr lang="en-US" altLang="zh-CN" dirty="0"/>
                          <m:t>B</m:t>
                        </m:r>
                      </m:e>
                    </m:acc>
                  </m:oMath>
                </a14:m>
                <a:r>
                  <a:rPr lang="en-US" altLang="zh-CN" dirty="0"/>
                  <a:t> +</a:t>
                </a:r>
                <a14:m>
                  <m:oMath xmlns:m="http://schemas.openxmlformats.org/officeDocument/2006/math">
                    <m:acc>
                      <m:accPr>
                        <m:chr m:val="̅"/>
                        <m:ctrlPr>
                          <a:rPr lang="en-US" altLang="zh-CN" i="1">
                            <a:latin typeface="Cambria Math" panose="02040503050406030204" pitchFamily="18" charset="0"/>
                          </a:rPr>
                        </m:ctrlPr>
                      </m:accPr>
                      <m:e>
                        <m:r>
                          <m:rPr>
                            <m:nor/>
                          </m:rPr>
                          <a:rPr lang="en-US" altLang="zh-CN" dirty="0"/>
                          <m:t>C</m:t>
                        </m:r>
                      </m:e>
                    </m:acc>
                  </m:oMath>
                </a14:m>
                <a:r>
                  <a:rPr lang="en-US" altLang="zh-CN" dirty="0"/>
                  <a:t> </a:t>
                </a:r>
                <a:r>
                  <a:rPr lang="zh-CN" altLang="en-US" dirty="0"/>
                  <a:t>，因此，函数 </a:t>
                </a:r>
                <a:r>
                  <a:rPr lang="en-US" altLang="zh-CN" dirty="0"/>
                  <a:t>F </a:t>
                </a:r>
                <a:r>
                  <a:rPr lang="zh-CN" altLang="en-US" dirty="0"/>
                  <a:t>的标准或与表达式为</a:t>
                </a:r>
                <a:endParaRPr lang="zh-CN" altLang="zh-CN" dirty="0"/>
              </a:p>
            </p:txBody>
          </p:sp>
        </mc:Choice>
        <mc:Fallback xmlns="">
          <p:sp>
            <p:nvSpPr>
              <p:cNvPr id="455682" name="Rectangle 2"/>
              <p:cNvSpPr>
                <a:spLocks noGrp="1" noRot="1" noChangeAspect="1" noMove="1" noResize="1" noEditPoints="1" noAdjustHandles="1" noChangeArrowheads="1" noChangeShapeType="1" noTextEdit="1"/>
              </p:cNvSpPr>
              <p:nvPr>
                <p:ph type="title"/>
              </p:nvPr>
            </p:nvSpPr>
            <p:spPr>
              <a:blipFill rotWithShape="1">
                <a:blip r:embed="rId2"/>
                <a:stretch>
                  <a:fillRect l="-1202" r="-4132"/>
                </a:stretch>
              </a:blipFill>
            </p:spPr>
            <p:txBody>
              <a:bodyPr/>
              <a:lstStyle/>
              <a:p>
                <a:r>
                  <a:rPr lang="zh-CN" altLang="en-US">
                    <a:noFill/>
                  </a:rPr>
                  <a:t> </a:t>
                </a:r>
              </a:p>
            </p:txBody>
          </p:sp>
        </mc:Fallback>
      </mc:AlternateContent>
      <p:sp>
        <p:nvSpPr>
          <p:cNvPr id="455683"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3212976"/>
            <a:ext cx="8178386" cy="1944216"/>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Rectangle 2"/>
          <p:cNvSpPr>
            <a:spLocks noGrp="1" noChangeArrowheads="1"/>
          </p:cNvSpPr>
          <p:nvPr>
            <p:ph type="title"/>
          </p:nvPr>
        </p:nvSpPr>
        <p:spPr/>
        <p:txBody>
          <a:bodyPr/>
          <a:lstStyle/>
          <a:p>
            <a:br>
              <a:rPr lang="en-US" altLang="zh-CN" dirty="0"/>
            </a:br>
            <a:r>
              <a:rPr lang="zh-CN" altLang="en-US" dirty="0"/>
              <a:t>　　</a:t>
            </a:r>
            <a:r>
              <a:rPr lang="en-US" altLang="zh-CN" dirty="0"/>
              <a:t>3 )</a:t>
            </a:r>
            <a:r>
              <a:rPr lang="zh-CN" altLang="en-US" dirty="0"/>
              <a:t>标准与或表达式和标准或与表达式之间的转换</a:t>
            </a:r>
            <a:br>
              <a:rPr lang="zh-CN" altLang="en-US" dirty="0"/>
            </a:br>
            <a:r>
              <a:rPr lang="zh-CN" altLang="en-US" dirty="0"/>
              <a:t>　　同一函数，其标准与或表达式中最小项的编号和其标准或与表达式中最大项的编号是互补的，即在标准与或表达式中出现的最小项编号不会在其标准或与表达式的最大项编号</a:t>
            </a:r>
            <a:br>
              <a:rPr lang="zh-CN" altLang="en-US" dirty="0"/>
            </a:br>
            <a:r>
              <a:rPr lang="zh-CN" altLang="en-US" dirty="0"/>
              <a:t>中出现，而不在标准与或表达式中出现的最小项编号一定在其标准或与表达式的最大项编号中出现。</a:t>
            </a:r>
            <a:endParaRPr lang="zh-CN" altLang="zh-CN" dirty="0"/>
          </a:p>
        </p:txBody>
      </p:sp>
      <p:sp>
        <p:nvSpPr>
          <p:cNvPr id="456707" name="Rectangle 3"/>
          <p:cNvSpPr>
            <a:spLocks noGrp="1" noChangeArrowheads="1"/>
          </p:cNvSpPr>
          <p:nvPr>
            <p:ph type="body" idx="1"/>
          </p:nvPr>
        </p:nvSpPr>
        <p:spPr/>
        <p:txBody>
          <a:bodyPr/>
          <a:lstStyle/>
          <a:p>
            <a:endParaRPr lang="zh-CN" altLang="zh-CN"/>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p:txBody>
          <a:bodyPr/>
          <a:lstStyle/>
          <a:p>
            <a:br>
              <a:rPr lang="en-US" altLang="zh-CN" dirty="0"/>
            </a:br>
            <a:br>
              <a:rPr lang="en-US" altLang="zh-CN" dirty="0"/>
            </a:br>
            <a:r>
              <a:rPr lang="zh-CN" altLang="en-US" dirty="0"/>
              <a:t>写出其标准或与表达式。</a:t>
            </a:r>
            <a:br>
              <a:rPr lang="en-US" altLang="zh-CN" dirty="0"/>
            </a:br>
            <a:r>
              <a:rPr lang="zh-CN" altLang="en-US" dirty="0"/>
              <a:t>　　</a:t>
            </a:r>
            <a:r>
              <a:rPr lang="zh-CN" altLang="en-US" b="1" dirty="0"/>
              <a:t>解</a:t>
            </a:r>
            <a:br>
              <a:rPr lang="en-US" altLang="zh-CN" dirty="0"/>
            </a:br>
            <a:endParaRPr lang="zh-CN" altLang="zh-CN" dirty="0"/>
          </a:p>
        </p:txBody>
      </p:sp>
      <p:sp>
        <p:nvSpPr>
          <p:cNvPr id="457731"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1" y="980728"/>
            <a:ext cx="8211967" cy="576064"/>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055" y="2636912"/>
            <a:ext cx="7220958" cy="1924319"/>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p:txBody>
          <a:bodyPr/>
          <a:lstStyle/>
          <a:p>
            <a:br>
              <a:rPr lang="en-US" altLang="zh-CN" dirty="0"/>
            </a:br>
            <a:r>
              <a:rPr lang="zh-CN" altLang="en-US" dirty="0"/>
              <a:t>　　</a:t>
            </a:r>
            <a:r>
              <a:rPr lang="en-US" altLang="zh-CN" b="1" dirty="0"/>
              <a:t>【</a:t>
            </a:r>
            <a:r>
              <a:rPr lang="zh-CN" altLang="en-US" b="1" dirty="0"/>
              <a:t>例 </a:t>
            </a:r>
            <a:r>
              <a:rPr lang="en-US" altLang="zh-CN" b="1" dirty="0"/>
              <a:t>1.24 】 </a:t>
            </a:r>
            <a:r>
              <a:rPr lang="zh-CN" altLang="en-US" dirty="0"/>
              <a:t>已知</a:t>
            </a:r>
            <a:br>
              <a:rPr lang="en-US" altLang="zh-CN" dirty="0"/>
            </a:br>
            <a:br>
              <a:rPr lang="en-US" altLang="zh-CN" dirty="0"/>
            </a:br>
            <a:r>
              <a:rPr lang="zh-CN" altLang="en-US" dirty="0"/>
              <a:t>写出其标准与或表达式。</a:t>
            </a:r>
            <a:br>
              <a:rPr lang="en-US" altLang="zh-CN" dirty="0"/>
            </a:br>
            <a:r>
              <a:rPr lang="zh-CN" altLang="en-US" dirty="0"/>
              <a:t>　　</a:t>
            </a:r>
            <a:r>
              <a:rPr lang="zh-CN" altLang="en-US" b="1" dirty="0"/>
              <a:t>解</a:t>
            </a:r>
            <a:endParaRPr lang="zh-CN" altLang="zh-CN" b="1" dirty="0"/>
          </a:p>
        </p:txBody>
      </p:sp>
      <p:sp>
        <p:nvSpPr>
          <p:cNvPr id="458755"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1628800"/>
            <a:ext cx="6792273" cy="381053"/>
          </a:xfrm>
          <a:prstGeom prst="rect">
            <a:avLst/>
          </a:prstGeom>
        </p:spPr>
      </p:pic>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078" y="3068960"/>
            <a:ext cx="7373380" cy="952633"/>
          </a:xfrm>
          <a:prstGeom prst="rect">
            <a:avLst/>
          </a:prstGeom>
        </p:spPr>
      </p:pic>
      <p:pic>
        <p:nvPicPr>
          <p:cNvPr id="4" name="图片 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9752" y="4021593"/>
            <a:ext cx="3229426" cy="504896"/>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br>
              <a:rPr lang="en-US" altLang="zh-CN" dirty="0"/>
            </a:br>
            <a:r>
              <a:rPr lang="zh-CN" altLang="en-US" dirty="0"/>
              <a:t>　　</a:t>
            </a:r>
            <a:r>
              <a:rPr lang="en-US" altLang="zh-CN" b="1" dirty="0"/>
              <a:t>3. </a:t>
            </a:r>
            <a:r>
              <a:rPr lang="zh-CN" altLang="en-US" b="1" dirty="0"/>
              <a:t>真值表 → 卡诺图</a:t>
            </a:r>
            <a:br>
              <a:rPr lang="zh-CN" altLang="en-US" b="1" dirty="0"/>
            </a:br>
            <a:r>
              <a:rPr lang="zh-CN" altLang="en-US" b="1" dirty="0"/>
              <a:t>　　</a:t>
            </a:r>
            <a:r>
              <a:rPr lang="zh-CN" altLang="en-US" dirty="0"/>
              <a:t>已知逻辑函数的真值表，只需找出真值表中函数值为 </a:t>
            </a:r>
            <a:r>
              <a:rPr lang="en-US" altLang="zh-CN" dirty="0"/>
              <a:t>1 </a:t>
            </a:r>
            <a:r>
              <a:rPr lang="zh-CN" altLang="en-US" dirty="0"/>
              <a:t>的变量组合，确定其大小编号，并在卡诺图中具有相应编号的方格中标上 </a:t>
            </a:r>
            <a:r>
              <a:rPr lang="en-US" altLang="zh-CN" dirty="0"/>
              <a:t>1 </a:t>
            </a:r>
            <a:r>
              <a:rPr lang="zh-CN" altLang="en-US" dirty="0"/>
              <a:t>，即可得到该函数的卡诺图。</a:t>
            </a:r>
            <a:br>
              <a:rPr lang="zh-CN" altLang="en-US" dirty="0"/>
            </a:br>
            <a:r>
              <a:rPr lang="zh-CN" altLang="en-US" dirty="0"/>
              <a:t>　　例如，对于表 </a:t>
            </a:r>
            <a:r>
              <a:rPr lang="en-US" altLang="zh-CN" dirty="0"/>
              <a:t>1</a:t>
            </a:r>
            <a:r>
              <a:rPr lang="zh-CN" altLang="en-US" dirty="0"/>
              <a:t>－</a:t>
            </a:r>
            <a:r>
              <a:rPr lang="en-US" altLang="zh-CN" dirty="0"/>
              <a:t>19 </a:t>
            </a:r>
            <a:r>
              <a:rPr lang="zh-CN" altLang="en-US" dirty="0"/>
              <a:t>所示的逻辑函数 </a:t>
            </a:r>
            <a:r>
              <a:rPr lang="en-US" altLang="zh-CN" dirty="0"/>
              <a:t>F </a:t>
            </a:r>
            <a:r>
              <a:rPr lang="zh-CN" altLang="en-US" dirty="0"/>
              <a:t>的真值表，它的卡诺图如图 </a:t>
            </a:r>
            <a:r>
              <a:rPr lang="en-US" altLang="zh-CN" dirty="0"/>
              <a:t>1</a:t>
            </a:r>
            <a:r>
              <a:rPr lang="zh-CN" altLang="en-US" dirty="0"/>
              <a:t>－</a:t>
            </a:r>
            <a:r>
              <a:rPr lang="en-US" altLang="zh-CN" dirty="0"/>
              <a:t>8 </a:t>
            </a:r>
            <a:r>
              <a:rPr lang="zh-CN" altLang="en-US" dirty="0"/>
              <a:t>所示。</a:t>
            </a:r>
            <a:endParaRPr lang="zh-CN" altLang="zh-CN" dirty="0"/>
          </a:p>
        </p:txBody>
      </p:sp>
      <p:sp>
        <p:nvSpPr>
          <p:cNvPr id="459779" name="Rectangle 3"/>
          <p:cNvSpPr>
            <a:spLocks noGrp="1" noChangeArrowheads="1"/>
          </p:cNvSpPr>
          <p:nvPr>
            <p:ph type="body" idx="1"/>
          </p:nvPr>
        </p:nvSpPr>
        <p:spPr/>
        <p:txBody>
          <a:bodyPr/>
          <a:lstStyle/>
          <a:p>
            <a:endParaRPr lang="zh-CN" altLang="zh-CN"/>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2" name="Rectangle 2"/>
          <p:cNvSpPr>
            <a:spLocks noGrp="1" noChangeArrowheads="1"/>
          </p:cNvSpPr>
          <p:nvPr>
            <p:ph type="title"/>
          </p:nvPr>
        </p:nvSpPr>
        <p:spPr/>
        <p:txBody>
          <a:bodyPr/>
          <a:lstStyle/>
          <a:p>
            <a:endParaRPr lang="zh-CN" altLang="zh-CN"/>
          </a:p>
        </p:txBody>
      </p:sp>
      <p:sp>
        <p:nvSpPr>
          <p:cNvPr id="460803" name="Rectangle 3"/>
          <p:cNvSpPr>
            <a:spLocks noGrp="1" noChangeArrowheads="1"/>
          </p:cNvSpPr>
          <p:nvPr>
            <p:ph type="body" idx="1"/>
          </p:nvPr>
        </p:nvSpPr>
        <p:spPr/>
        <p:txBody>
          <a:bodyPr/>
          <a:lstStyle/>
          <a:p>
            <a:endParaRPr lang="zh-CN" altLang="zh-CN"/>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573" y="1757129"/>
            <a:ext cx="7906854" cy="3343742"/>
          </a:xfrm>
          <a:prstGeom prst="rect">
            <a:avLst/>
          </a:prstGeom>
        </p:spPr>
      </p:pic>
    </p:spTree>
  </p:cSld>
  <p:clrMapOvr>
    <a:masterClrMapping/>
  </p:clrMapOvr>
</p:sld>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660066"/>
      </a:hlink>
      <a:folHlink>
        <a:srgbClr val="990099"/>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781</TotalTime>
  <Words>11922</Words>
  <Application>Microsoft Office PowerPoint</Application>
  <PresentationFormat>全屏显示(4:3)</PresentationFormat>
  <Paragraphs>211</Paragraphs>
  <Slides>176</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176</vt:i4>
      </vt:variant>
    </vt:vector>
  </HeadingPairs>
  <TitlesOfParts>
    <vt:vector size="182" baseType="lpstr">
      <vt:lpstr>等线</vt:lpstr>
      <vt:lpstr>华文行楷</vt:lpstr>
      <vt:lpstr>Arial</vt:lpstr>
      <vt:lpstr>Cambria Math</vt:lpstr>
      <vt:lpstr>Times New Roman</vt:lpstr>
      <vt:lpstr>默认设计模板</vt:lpstr>
      <vt:lpstr>第 1 章 逻辑代数基础</vt:lpstr>
      <vt:lpstr> 　　本章介绍分析和设计数字逻辑电路的基本数学工具———逻辑代数，内容包括逻辑代数的基本概念、公式和定理，逻辑函数的描述方法及化简方法等，同时介绍了数字量和模拟量的基本概念以及常用的数制与代码。</vt:lpstr>
      <vt:lpstr> 　　 1. 1  概 述</vt:lpstr>
      <vt:lpstr> 1. 1. 2  数制与代码 　　1. 数制 　　表示数码中每一位的构成及进位的规则称为进位计数制，简称数制( NumberSystem )。一种数制中允许使用的数码个数称为该数制的基数。常用的进位计数制有十进制、二进 制、八进制和十六进制。</vt:lpstr>
      <vt:lpstr> 　　数的一般展开式表示法如下：     　　式中， n 是整数部分的位数， m 是小数部分的位数， a i 是第 i 位的系数， R 是基数， Ri称为第 i 位的权。</vt:lpstr>
      <vt:lpstr> 　　1 )十进制 　　基数 R 为 10 的进位计数制称为十进制( Decimal )，它有 0 、 1 、 2 、 3 、 4 、 5 、 6 、 7 、 8 、 9共 10 个有效数码，低位向相邻高位“逢十进一，借一为十”。十进制数一般用下标 10 或 D表示，如 2310 ， 87 D 等。 　　2 )二进制 　　基数 R 为 2 的进位计数制称为二进制( Binary )，它只有 0 和 1 两个有效数码，低位向相邻高位“逢二进一，借一为二”。二进制数一般用下标 2 或 B 表示，如 1012 ， 1101 B 等。</vt:lpstr>
      <vt:lpstr> 　　3 )八进制 　　基数 R 为 8 的进位计数制称为八进制( Octal )，它有 0 、 1 、 2 、 3 、 4 、 5 、 6 、 7 共 8 个有效数码，低位向相邻高位“逢八进一，借一为八”。八进制数一般用下标 8 或 O 表示，如617 8 ， 547 O 等。 　　4 )十六进制 　　基数 R 为 16 的进位计数制称为十六进制 Hexadecimal )，十六进制有 0 、 1 、 2 、 3 、 4 、 5 、6 、 7 、 8 、 9 、 A ( 10 )、 B ( 11 )、 C ( 12 )、 D ( 13 )、 E ( 14 )、 F ( 15 )共 16 个有效数码，低位向相邻高位“逢十六进一，借一为十六”。十六进制数一般用下标 16 或 H 表示，如 A116 ， 1F H等。</vt:lpstr>
      <vt:lpstr> 　　2. 不同数制间的转换 　　一个数可以表示为不同进制的形式。在日常生活中，人们习惯使用十进制数，而在计算机等设备中则使用二进制数和十六进制数，因此经常需要在不同数制间进行转换。 　　1 )二—十转换 　　求二进制数的等值十进制数时，将所有值为 1 的数位的位权相加即可。</vt:lpstr>
      <vt:lpstr> 　　【例 1.1 】 将二进制数 11001101. 11 B 转换为等值的十进制数。 　　解 二进制数 11001101.11 B 各位对应的位权如下： 　　　　位权： 27　26　25　24　23　22　21　20　2-1　2-2 　　　二进制数： 1 　1　 0　 0 　1 　1　 0 　1.11 　　等值十进制数为 　　　27 +2 6 +2 3 +2 2 +2 0 +2 -1 +2 -2 =128+64+8+4+1+0. 5+0. 25=205. 75D</vt:lpstr>
      <vt:lpstr> 　　2 )十—二转换 　　将十进制数转换为二进制数时，要分别对整数部分和小数部分进行转换。进行整数部分转换时，先将十进制整数除以 2 ，再对每次得到的商除以 2 ，直至商等于 0为止。然后将各次余数按倒序写出来，即第一次的余数为二进制整数的最低有效位( LSB )，最后一次的余数为二进制整数的最高有效位( MSB )，所得数值即为等值二进制整数。</vt:lpstr>
      <vt:lpstr> 　　【例 1.2 】 将 13 D 转换为二进制数。 　　解 转换过程如下：         因此，对应的二进制整数为 1101B 。</vt:lpstr>
      <vt:lpstr> 　　进行小数部分转换时，先将十进制小数乘以 2 ，积的整数作为相应的二进制小数，再对积的小数部分乘以 2 。如此类推，直至小数部分为 0 ，或按精度要求确定小数位数。第一次积的整数为二进制小数的最高有效位，最后一次积的整数为二进制小数的最低有效位。</vt:lpstr>
      <vt:lpstr> 　　【例 1.3 】 将 0. 125 D 转换为二进制小数。 　　解 转换过程如下：         因此，对应的二进制小数为 0.001 B 。</vt:lpstr>
      <vt:lpstr> 　　3 )八—十转换 　　求八进制数的等值十进制数时，将各数位的值和相应的位权相乘，然后相加即可。 【例 1.4 】 将八进制数 71. 5O 转换为等值的十进制数。 　　解 八进制数 71.5O 各位对应的位权如下： 　　　　位权： 81　80　8-1 　　八进制数： 7　 1.5 　　等值十进制数为 　　7×81 +1×8 0 +5×8 -1 =7×8+1×1+5×0.125=57.625D</vt:lpstr>
      <vt:lpstr> 　　4 )十—八转换 　　将十进制数转换为八进制数时，要分别对整数部分和小数部分进行转换。进行整数部分转换时，先将十进制整数除以 8 ，再对每次得到的商除以 8 ，直至商等于0 为止。然后将各次余数按倒序写出来，即第一次的余数为八进制整数的最低有效位，最后一次的余数为八进制整数的最高有效位，所得数值即为等值八进制整数。</vt:lpstr>
      <vt:lpstr> 　　【例 1.5 】 将 1735 D 转换为八进制数。 　　解 转换过程如下：</vt:lpstr>
      <vt:lpstr> 　　因此，对应的八进制整数为 3307O 。 　　进行小数部分转换时，先将十进制小数乘以 8 ，积的整数作为相应的八进制小数，再对积的小数部分乘以 8 。如此类推，直至小数部分为 0 ，或按精度要求确定小数位数。第一次积的整数为八进制小数的最高有效位，最后一次积的整数为八进制小数的最低有效位。</vt:lpstr>
      <vt:lpstr> 　　【例 1.6 】 将 0. 1875 D 转换为八进制小数。 　　解 转换过程如下：        因此，对应的八进制小数为 0.14 O 。</vt:lpstr>
      <vt:lpstr> 　　5 )十六—十转换 　　求十六进制数的等值十进制数时，将各数位的值和相应的位权相乘，然后相加即可。 　　【例 1.7 】 将十六进制数 1A.C H 转换为等值的十进制数。 　　解 十六进制数 1A.C H 各位对应的位权如下： 　　　　位权： 161　160　16-1　 　　十六进制数： 1 A.C 　　等值十进制数为 　　　1×161 +10×16 0 +12×16 -1 =1×16+10×1+12×0. 0625=26. 75 D</vt:lpstr>
      <vt:lpstr> 　　【例 1.8 】 将 287 D 转换为十六进制数。 　　解 转换过程如下：        因此，对应的十六进制整数为 11F H 。</vt:lpstr>
      <vt:lpstr> 　　进行小数部分转换时，先将十进制小数乘以 16 ，积的整数作为相应的十六进制小数，再对积的小数部分乘以 16 。如此类推，直至小数部分为 0 ，或按精度要求确定小数位数。 第一次积的整数为十六进制小数的最高有效位，最后一次积的整数为十六进制小数的最低有效位。</vt:lpstr>
      <vt:lpstr> 　　【例 1.9 】 将 0. 62890625 D 转换为十六进制数。 　　解 转换过程如下：        因此，对应的十六进制小数为 0.A1H 。</vt:lpstr>
      <vt:lpstr> 　　7 )二—八转换 　　将二进制数转换为八进制数时，整数部分自右往左三位划为一组，最后剩余不足三位时在左面补 0；小数部分自左往右三位划为一组，最后剩余不足三位时在右面补 0；然后将每一组用一位八进制数代替。</vt:lpstr>
      <vt:lpstr> 　　【例 1.10 】 将二进制数 10111011. 1011 B 转换为八进制数。 　　解 转换过程如下：      因此，对应的八进制数为 273.54 O 。</vt:lpstr>
      <vt:lpstr> 　　8 )八—二转换 　　将八进制数转换为二进制数时，将每位八进制数展开成三位二进制数即可。 　　【例 1.11 】 将八进制数 361. 72 O 转换为二进制数。 　　解 转换过程如下：     因此，对应的二进制数为 11110001.11101 B 。</vt:lpstr>
      <vt:lpstr> 　　9 )二—十六转换 　　将二进制数转换为十六进制数时，整数部分自右往左四位划为一组，最后剩余不足四位时在左面补 0；小数部分自左往右四位划为一组，最后剩余不足四位时在右面补 0；然后将每一组用一位十六进制数代替。</vt:lpstr>
      <vt:lpstr> 　　【例 1.12 】 将二进制数 111010111101. 101 B 转换为十六进制数。 　　解 转换过程如下：      因此，对应的十六进制数为 EBD.A H 。</vt:lpstr>
      <vt:lpstr> 　　10 )十六—二转换 　　将十六进制数转换为二进制数时，将每位十六进制数展开成四位二进制数即可。 【例 1.13 】 将十六进制数 1C9. 2F H 转换为二进制数。 　　解 转换过程如下：     因此，对应的二进制数为 111001001.00101111 B 。</vt:lpstr>
      <vt:lpstr> 　　11 )八—十六转换 　　将八进制数转换为十六进制数时，先将八进制数转换为二进制数，再将所得的二进制 数转换为十六进制数。 　　【例 1.14 】 将八进制数 361. 72 O 转换为十六进制数。 　　解 转换过程如下：    因此，对应的十六进制数为 F1.E8H 。</vt:lpstr>
      <vt:lpstr> 　　12 )十六—八转换 　　将十六进制数转换为八进制数时，先将十六进制数转换为二进制数，再将所得的二进制数转换为八进制数。 【例 1.15 】 将十六进制数 A2B. 3F H 转换为八进制数。 　　解 转换过程如下：     因此，对应的八进制数为 5053.176 O 。</vt:lpstr>
      <vt:lpstr> 　　3. 代码 　　在数字系统中，常用 0 和 1 的组合来表示不同的数字、符号、动作或事物，这一过程叫做编码，这些组合称为代码(Code )。代码可以分为数字型的和字符型的，有权的和无权的。数字型代码用来表示数字的大小，字符型代码用来表示不同的符号、动作或事物。有权代码的每一数位都定义了相应的位权，无权代码的数位没有定义相应的位权。下面介绍三种常用的代码： 8421BCD 码、格雷(Gray )码和 ASCII 码。</vt:lpstr>
      <vt:lpstr> 　　1 ) 8421BCD 码 　　BCD ( BinaryCodedDecimal )码即二—十进制代码，用四位二进制代码表示一位十进制数码。 8421BCD 码是一种最常用的 BCD 码，它是一种有权码，四位的权值自左至右依次为 8 、 4 、 2 、 1 。 8421BCD 码如表 1－1 所示。</vt:lpstr>
      <vt:lpstr> 　　2 )格雷( Gray )码 　　格雷码是一种无权循环码，它的特点是：相邻的两个码之间只有一位不同。表 1－2 列出了十进制数 0~15 的四位格雷码。</vt:lpstr>
      <vt:lpstr> 　　3 ) ASCII 码 　　ASCII 码， 即 美 国 信 息 交 换 标 准 码 ( American Standard CodeforInformationInterchange )，是目前国际上广泛采用的一种字符码。 ASCII 码用七位二进制代码来表示 128 个不同的字符和符号，如表 1－3 所示。</vt:lpstr>
      <vt:lpstr>PowerPoint 演示文稿</vt:lpstr>
      <vt:lpstr>PowerPoint 演示文稿</vt:lpstr>
      <vt:lpstr> 　　1. 2  逻辑代数的基本运算和门电路</vt:lpstr>
      <vt:lpstr> 1. 2. 1  逻辑代数的基本运算 　　逻辑变量之间的关系多种多样，有简单的也有复杂的，最基本的逻辑关系有：逻辑与、逻辑或和逻辑非三种。 　　1. 逻辑与 　　只有当决定某事件的全部条件同时具备时，该事件才发生，这样的逻辑关系称为逻辑与，或称逻辑相乘。</vt:lpstr>
      <vt:lpstr>　　 　　在图 1－1 电路中，只有当开关 S1 和 S 2 同时接通时，电灯 F 才会亮。若以 S1 、 S 2表示两个开关的状态，以 F 表示电灯的状态，用 1 表示开关接通和电灯亮，用 0 表示开关断开和电灯灭，则只有当 S1 和 S 2同时为 1 时， F 才为 1 ， F 与 S1和 S 2之间是一种与的逻辑关系。逻辑与运算的运算符为“·”，写成 F= S1 · S 2或 F= S1 S 2 。 　　</vt:lpstr>
      <vt:lpstr>逻辑变量之间取值的对应关系可用一张表来表示，这种表叫做逻辑真值表，简称真值表。与逻辑关系的真值表如表 1－4 所示。</vt:lpstr>
      <vt:lpstr> 　　 2. 逻辑或 　　在决定某事件的诸多条件中，当有一个或一个以上具备时，该事件都会发生，这样的逻辑关系称为逻辑或，或称逻辑相加。 　　在图 1－2 电路中，当开关 S1和 S 2中有一个接通(S1 =1 或 S 2 =1 )或一个以上接通(S1 =1 且 S 2 =1 )时，电灯 F 都会亮( F=1 )，因此 F 与 S1和 S 2之间是一种或的逻辑关系。逻辑或运算的运算符为“ + ”，写成 F= S1 + S 2 。或逻辑关系的真值表如表 1－5 所示。</vt:lpstr>
      <vt:lpstr>PowerPoint 演示文稿</vt:lpstr>
      <vt:lpstr>PowerPoint 演示文稿</vt:lpstr>
      <vt:lpstr> 　　3. 逻辑非 　　在只有一个条件决定某事件的情况下，如果当条件具备时，该事件不发生；而当条件不具备时，该事件反而发生，这样的逻辑关系称为逻辑非，也称为逻辑反。 　　在图 1－3 电路中，当开关 S 接通( S=1 )时，电灯 F 不亮(F =0 )，而当开关 S 断开(S=0 )时，电灯 F 亮(F =1 )，因此 F 与 S 之间是逻辑非的关系，写成 F= "S"  ̅ 。非逻辑关系的真值表如表 1－6 所示。</vt:lpstr>
      <vt:lpstr>PowerPoint 演示文稿</vt:lpstr>
      <vt:lpstr>PowerPoint 演示文稿</vt:lpstr>
      <vt:lpstr> 　　 4. 其他常见逻辑运算 　　除了与、或、非三种最基本的逻辑运算外，常见的复合逻辑运算有：与非、或非、异或、同或、与非与非、或非或非等，这些运算的表达式如下： 　　与非表达式： F=("AB" ) ̅ 　　或非表达式： F =("A+B" ) ̅ 　　异或表达式： F=A    B􀱈B=A"B"  ̅  + "A"  ̅B 　　同或表达式： F=A☉B=AB+ "A"  ̅ "B"  ̅  　　与非与非表达式： F=(("AB" ) ̅  ("CD" ) ̅ ) ̅　　 　　或非或非表达式： F=(("A+B" ) ̅"+" ("C+" D) ̅ ) ̅ 　　以上这些复合逻辑运算的真值表分别如表 1－7~1－12 所示。　</vt:lpstr>
      <vt:lpstr>PowerPoint 演示文稿</vt:lpstr>
      <vt:lpstr>PowerPoint 演示文稿</vt:lpstr>
      <vt:lpstr> 1. 2. 2  门电路 　　输出和输入之间具有一定逻辑关系的电路称为逻辑门电路，简称门电路。常用的门电路有与门、或门、非门、与非门、或非门、与或非门、异或门、同或门等，它们的逻辑符号如图 1－4 所示。</vt:lpstr>
      <vt:lpstr>PowerPoint 演示文稿</vt:lpstr>
      <vt:lpstr> 1. 3  逻辑代数的公式和规则</vt:lpstr>
      <vt:lpstr>       　　式(8 )、( 8′ )称为同一律；式( 9 )、( 9 ′ )称为交换律；式( 10 )、( 10 ′ )称为结合律；式(11 )、( 11 ′ )称为分配律；式( 12 )、( 12 ′ )称为德·摩根( De.Morgan )定律；式( 13 )称为还原律。</vt:lpstr>
      <vt:lpstr> 1. 3. 2  常用公式 　　下面列出一些常用的逻辑代数公式，利用前面介绍的基本公式可以对它们加以证明。 　　(1) A+A · B=A 　　证明： A+A · B=A · 1+A · B 　　　　　　　　=A ·( 1+B ) 　　　　　　　　=A · 1 　　　　　　　　=A 　　公式的含义是：在一个与或表达式中，如果一个与项是另一个与项的一个因子，则另一个与项可以不要。这一公式称为吸收律。例如： 　　　　　　( A+B ) + ( A+B )· C · D=A+B</vt:lpstr>
      <vt:lpstr> 　　 (2) A+ "A"  ̅ · B=A+B 　　证明： A+ "A"  ̅ · B= ( A+ "A"  ̅)·( A+B ) 　　　　　　　　=1 ·( A+B ) 　　　　　　　　=A+B 　　公式的含义是：在一个与或表达式中，如果一个与项的反是另一个与项的一个因子，则这个因子可以不要。例如： 　　　　A+B+ ("A"  ̅ · "B"  ̅ )· C=A+B+ ("A+B" ) ̅  · C=A+B+C</vt:lpstr>
      <vt:lpstr> 　　 (3 ) A · B+ "A"  ̅ · C=A · B+ "A"  ̅ · C+B · C 　　证明： A · B+ "A"  ̅ · C+B · C=A · B+ "A"  ̅ · C+B · C ·( A+ "A"  ̅ ) 　　　　　　=A · B+ "A"  ̅ · C+A · B · C+ "A"  ̅ · B · C 　　　　　　= ( A · B+A · B · C ) + ("A"  ̅ · C+ "A"  ̅ · C · B ) 　　　　　　=A · B+ "A"  ̅ · C 　　公式的含义是：在一个与或表达式中，如果一个与项中的一个因子的反是另一个与项的一个因子，则由这两个与项其余的因子组成的与项是可要可不要的。例如：</vt:lpstr>
      <vt:lpstr>PowerPoint 演示文稿</vt:lpstr>
      <vt:lpstr>      　　公式的含义是：在一个与或表达式中，如果一个与项中的一个因子的反是另一个与项的一个因子，则包含这两个与项其余因子作为因子的与项是可要可不要的。例如：</vt:lpstr>
      <vt:lpstr> 1. 3. 3  三个规则 　　1. 代入规则 　　描述：在一个逻辑等式两边出现某个变量(或表示式)的所有位置都代入另一个变量(或表达式)时，等式仍然成立。 　　例如：已知 ("A · B" ) ̅= "A"  ̅  + "B"  ̅ ，在等式两边出现 B 的所有位置都代入 BC ，则等式仍然成立，即 　　　　　　("A ·( BC )" ) ̅= "A"  ̅+ ("( BC )" ) ̅= "A"  ̅  + "B"  ̅+ "C"  ̅   􀭻</vt:lpstr>
      <vt:lpstr> 　　 2. 反演规则 　　描述：对一个逻辑函数 F ，将所有的“·”换成“ + ”，“ + ”换成“·”，“ 0 ”换成“ 1 ”，“ 1 ”换成“0 ”，原变量换成反变量，反变量换成原变量，则得到函数 F 的反函数"F"  ̅ 。 　　使用反演规则时要注意：保持原函数中逻辑运算的优先顺序；不是单个变量上的反号保持不变。 　　例如：已知  则</vt:lpstr>
      <vt:lpstr> 　　 3. 对偶规则 描述：对一个逻辑函数 F ，将所有的“·”换成“ + ”，“ + ”换成“·”，“ 0 ”换成“ 1 ”，“ 1 ”换成“0 ”，则得到函数 F 的对偶函数 F‘ 。 　　例如：已知 　　　　　F 1 =A ·( B+C )， F 2 =A · B+A · C 　　　　　F′1 =A+B · C ， F′2 = ( A+B )·( A+C ) 　　如果两个函数相等，则它们的对偶函数亦相等。 　　例如：已知 　　　　　　　A ·( B+C ) =A · B+A · C 则 　　　　　　　　A+B · C= ( A+B )·( A+C )</vt:lpstr>
      <vt:lpstr>PowerPoint 演示文稿</vt:lpstr>
      <vt:lpstr> 1. 4  逻辑函数常用的描述方法及相互间的转换</vt:lpstr>
      <vt:lpstr> 　　1. 表达式 　　由逻辑变量和逻辑运算符号组成，用于表示变量之间逻辑关系的式子，称为逻辑表达式。常用的逻辑表达式有与或表达式、标准与或表达式、或与表达式、标准或与表达式、与非与非表达式、或非或非表达式、与或非表达式等。</vt:lpstr>
      <vt:lpstr> 　　与或表达式： F=AB+AC"D"  ̅ 􀭻 　　标准与或表达式：F= "A"  ̅ B "C"  ̅D+ABC"D"  ̅+ABCD 　　或与表达式：F= ( A+B )( A+C+ "D"  ̅ ) 　　标准或与表达式： 　　　　F= ("A"  ̅ + "B"  ̅+C+ "D"  ̅ )( A+B+C+D )( A+ "B"  ̅+ C+"D"  ̅ ) 　　与非与非表达式：F=ABCD 　　或非或非表达式：F= ("A+B+C+D" ) ̅  ̅ 　　与或非表达式：F=("AB+CD" ) ̅ 　　 　　</vt:lpstr>
      <vt:lpstr> 　　 2. 真值表 　　用来反映变量所有取值组合及对应函数值的表格，称为真值表。 　　例如，在一个判奇电路中，当 A 、 B 、 C 三个变量中有奇数个 1 时，输出 F 为 1 ；否则，输出 F 为 0 。据此可列出表 1－13 所示的真值表。</vt:lpstr>
      <vt:lpstr>PowerPoint 演示文稿</vt:lpstr>
      <vt:lpstr> 　　 3. 卡诺图 　　将逻辑变量分成两组，分别在横竖两个方向用循环码形式排列出各组变量的所有取值组合，构成一个有 2n 个方格的图形，其中，每一个方格对应变量的一个取值组合，这种图形叫做卡诺图。卡诺图分变量卡诺图和函数卡诺图两种。在变量卡诺图的所有方格中，没有相应的函数值，而在函数卡诺图中，每个方格上都有相应的函数值。</vt:lpstr>
      <vt:lpstr> 　　图 1－5 为二 ~ 五个变量的卡诺图，方格中的数字为该方格对应变量取值组合的十进制数，亦称该方格的编号。 　　图 1－6 为一个四变量的函数卡诺图，方格中的 0 和 1 表示在对应变量取值组合下该函数的取值。</vt:lpstr>
      <vt:lpstr>PowerPoint 演示文稿</vt:lpstr>
      <vt:lpstr>PowerPoint 演示文稿</vt:lpstr>
      <vt:lpstr> 　　 4. 逻辑图 　　由逻辑门电路符号构成的，用来表示逻辑变量之间关系的图形称为逻辑电路图，简称逻辑图。</vt:lpstr>
      <vt:lpstr>PowerPoint 演示文稿</vt:lpstr>
      <vt:lpstr> 1. 4. 2  不同描述方法之间的转换 　　1. 表达式 → 真值表 　　由表达式列函数的真值表时，一般首先按自然二进制码的顺序列出函数所含逻辑变量的所有不同取值组合，再确定出相应的函数值。</vt:lpstr>
      <vt:lpstr> 　　 【例 1.16 】 求逻辑函数 Z=A"B"  ̅+B"C"  ̅ +C"A"  ̅ 的真值表。 　　解 逐个将变量 A 、 B 、 C 的各个取值组合代入逻辑函数中，求出相应的函数值。 ABC取 000 时，Z 为 0 ； ABC 取 001 时，Z 为 1 ；ABC 取 010 时，Z 为 1 ； ABC 取 011 时，Z为 1 ； ABC 取 100 时， Z 为 1 ； ABC 取 101时，Z 为 1 ； ABC 取 110 时，Z 为 1 ； ABC 取111 时， Z 为 0 。按自然二进制码的顺序列出变量 A 、 B 、 C 的所有不同取值组合，再根据以上的分析结果，可以得到如表 1－14 所示的真值表。</vt:lpstr>
      <vt:lpstr> 　　 【例 1.17 】 求 逻 辑 函 数 F=AC+ ("BA+D" ) ̅+ABCD 的真值表。 　　解 可以先将逻辑函数转化为与或表达式，再找出使每个与项等于 1 的取值组合，这些组合对应的函数值为 1 。与或表达式为</vt:lpstr>
      <vt:lpstr> 　　第一个与项为 AC ， A 、 C 同时为 1 时，其值为 1 ，包括 1010 、 1011 、 1110 、 1111 四个组合；第二个与项为 "A"  ̅ "B"  ̅ "D"  ̅ ， A 、 B 、 D 同时为 0 时，其值为 1 ，包括 0000 、 0010 两个组合；第三个与项为 AB"C"  ̅ D ，只有当 ABCD 为 1101 时，其值才为 1 。因此，可得如表 1－15 所示的真值表。</vt:lpstr>
      <vt:lpstr>PowerPoint 演示文稿</vt:lpstr>
      <vt:lpstr> 　　【例 1.18 】 求逻辑函数 F=A ( B+CD ) +A+B"C"  ̅+D 的真值表。 　　解 根据变量的取值逐级对逻辑函数进行化简，再根据所得到的简化表达式求函数值。 　　当 A=0 时， 　　当 A=0 ， B=0 时， F= ( "0"  ̅+C )"D"  ̅= "D"  ̅ 。 D 为 0 时，函数 F 为 1 ； D 为 1 时，函数 F 为 0 。 　　当 A=0 ， B=1 时， F= ("1"  ̅+C ) "D"  ̅ =C "D"  ̅ 。只有当 CD 为 10 时，函数 F 才为 1 ，否则函数F 为 0 。 　　当 A=1 时， 　　　　　　　　　　　　 当 B 为 1 或 CD 同时为 1 时，函数F 为 1 。 　　根据以上分析，可得如表 1－16 所示的真值表。</vt:lpstr>
      <vt:lpstr>PowerPoint 演示文稿</vt:lpstr>
      <vt:lpstr> 　　 2. 真值表 → 表达式 　　由真值表写函数的表达式时，有两种标准的形式：标准与或表达式和标准或与表达式。 　　1 )标准与或表达式 　　标准与或表达式是一种特殊的与或表达式，其中的每个与项都包含了所有相关的逻辑变量，每个变量以原变量或反变量形式出现一次且仅出现一次，这样的与项称为标准与项，又称最小项。</vt:lpstr>
      <vt:lpstr> 　　最小项的主要性质： 　　(1)每个最小项都与变量的惟一的一个取值组合相对应，只有该组合使这个最小项取值为 1 ，其余任何组合均使该最小项取值为 0 。 　　(2)所有不同的最小项相或，结果一定为 1 。 　　(3)任意两个不同的最小项相与，结果一定为 0 。 　　最小项的编号：最小项对应变量取值组合的大小，称为该最小项的编号。</vt:lpstr>
      <vt:lpstr> 　　求最小项对应的变量取值组合时，如果变量为原变量，则对应组合中变量取值为 1 ；如果变量为反变量，则对应组合中变量取值为 0 。例如， A 、 B 、 C 的最小项 A"B"  ̅C 对应的变量取值组合为 101 ，其大小为 5 ，所以， A"B"  ̅C的编号为 5 ，记为 m 5 。 　　我们知道，一个逻辑函数的表达式不是惟一的，例如，函数 F=A ( B+C )又可以写成F=AB+AC 。但是，一个逻辑函数的标准与或表达式是惟一的。从函数的一般与或表达式 可以很容易写出其标准与或表达式。具体方法为：如果一个与项缺少某变量，则乘上该变量和其反变量的逻辑和，直至每一个与项都是最小项为止。</vt:lpstr>
      <vt:lpstr>PowerPoint 演示文稿</vt:lpstr>
      <vt:lpstr> 　　从上面例子可以看出，一个与项如果缺少一个变量，则生成两个最小项；一个与项如果缺少两个变量，则生成四个最小项。如此类推，一个与项如果缺少 n 个变量，则生成 2 n个最小项。 　　由真值表求函数的标准与或表达式时，找出真值表中函数值为 1 的对应组合，将这些组合对应的最小项相或即可。</vt:lpstr>
      <vt:lpstr> 　　 【例 1.20 】 已知逻辑函数的真值表如表 1－17 所示，写出函数的标准与或表达式。</vt:lpstr>
      <vt:lpstr> 　　解 从表中可以看出，当变量 A 、 B 、 C 取001 、 010 、 100 、 111 这四种组合时，函数 F 的值为 1 。这四种组合对应的最小项分别为 "A"  ̅"B"  ̅C 、 "A"  ̅B "C"  ̅ 、 A "B"  ̅ "C"  ̅ 、 ABC ，因此，函数 F 的标准与或表达式为</vt:lpstr>
      <vt:lpstr> 　　 2 )标准或与表达式 　　标准或与表达式是一种特殊的或与表达式，其中的每个或项都包含了所有相关的逻辑变量，每个变量以原变量或反变量的形式出现一次且仅出现一次。这样的或项称为标准或 项，又称最大项。</vt:lpstr>
      <vt:lpstr> 　　最大项的主要性质: 　　(1)每个最大项都与变量的惟一的一个取值组合相对应，只有该组合使这个最大项取值为 0 ，其余任何组合均使该最大项取值为 1 。 　　(2)所有不同的最大项相与，结果一定为 0 。 　　(3)任意两个不同的最大项相或，结果一定为 1 。 　　最大项的编号:最大项对应变量取值组合的大小，称为该最大项的编号。</vt:lpstr>
      <vt:lpstr> 　　求最大项对应的变量取值组合时，如果变量为原变量，则对应组合中变量取值为 0；A 、 B 、 C 的最大项( A+"B"  ̅+C) 对应的变量取值组合为 010 ，其大小为 2 ，因而，( A+ "B"  ̅ +C )的编号为 2 ，记为 M 2 。 􀭻　　我们知道，一个逻辑函数的标准与或表达式是惟一的。同样，一个逻辑函数的标准或与表达式也是惟一的。从函数的一般或与表达式可以很容易写出其标准或与表达式。具体 方法为:如果一个或项缺少某变量，则或上该变量和其反变量的逻辑与，直至每一个或项都是最大项为止。如果变量为反变量，则对应组合中变量取值为 1 。例如，</vt:lpstr>
      <vt:lpstr>PowerPoint 演示文稿</vt:lpstr>
      <vt:lpstr> 　　从上面例子可以看出，一个或项如果缺少一个变量，则生成两个最大项；一个或项如果缺少两个变量，则生成四个最大项。如此类推，一个或项如果缺少 n 个变量，则生成 2 n个最大项。 　　由真值表求函数的标准或与表达式时，找出真值表中函数值为 0 的对应组合，将这些组合对应的最大项相与即可。</vt:lpstr>
      <vt:lpstr> 　　 【例 1.22 】 已知逻辑函数的真值表如表 1－18 所示，写出函数的标准或与表达式。</vt:lpstr>
      <vt:lpstr> 　　解 从表中可以看出，当变量 A 、 B 、 C 取 001 、 010 、 100 、 111 这四种组合时，函数 F的值为 0 。这四种组合对应的最大项分别为 A+B+"C"  ̅ 、 A+ "B"  ̅+C 、"A"  ̅ +B+C 、"A"  ̅ +"B"  ̅ +"C"  ̅ ，因此，函数 F 的标准或与表达式为</vt:lpstr>
      <vt:lpstr> 　　3 )标准与或表达式和标准或与表达式之间的转换 　　同一函数，其标准与或表达式中最小项的编号和其标准或与表达式中最大项的编号是互补的，即在标准与或表达式中出现的最小项编号不会在其标准或与表达式的最大项编号 中出现，而不在标准与或表达式中出现的最小项编号一定在其标准或与表达式的最大项编号中出现。</vt:lpstr>
      <vt:lpstr>  写出其标准或与表达式。 　　解 </vt:lpstr>
      <vt:lpstr> 　　【例 1.24 】 已知  写出其标准与或表达式。 　　解</vt:lpstr>
      <vt:lpstr> 　　3. 真值表 → 卡诺图 　　已知逻辑函数的真值表，只需找出真值表中函数值为 1 的变量组合，确定其大小编号，并在卡诺图中具有相应编号的方格中标上 1 ，即可得到该函数的卡诺图。 　　例如，对于表 1－19 所示的逻辑函数 F 的真值表，它的卡诺图如图 1－8 所示。</vt:lpstr>
      <vt:lpstr>PowerPoint 演示文稿</vt:lpstr>
      <vt:lpstr>PowerPoint 演示文稿</vt:lpstr>
      <vt:lpstr> 　　4. 卡诺图 → 真值表 　　已知逻辑函数的卡诺图，只需找出卡诺图中函数值为 1 的方格所对应的变量组合，并在真值表中让相应组合的函数值为 1 ，即可得到函数真值表。 　　图 1－9 为逻辑函数 F 的卡诺图。从图 1－9 可以看出，当 ABC 为 001 、 011 、 100 和110 时，逻辑函数 F 的值为 1 ，由此可知逻辑函数 F 的真值表如表 1－20 所示。</vt:lpstr>
      <vt:lpstr>PowerPoint 演示文稿</vt:lpstr>
      <vt:lpstr>PowerPoint 演示文稿</vt:lpstr>
      <vt:lpstr> 　　5. 表达式 → 卡诺图 　　已知逻辑函数的表达式，若要画出函数的卡诺图，则可以先将逻辑函数转化为一般的与或表达式，再找出使每个与项等于 1 的取值组合，最后将卡诺图中对应这些组合的方格 标为 1 即可。</vt:lpstr>
      <vt:lpstr>   　　当 A 、 C 同时为 1 时，第一个与项 AC 为 1 。 A=1 对应卡诺图的第三和第四行， C=1对应卡诺图的第三和第四列，因此，将第三、四行和第三、四列公共的四个方格标为 1 。 　　当 A 、 B 、 D 同时为 0 时，第二个与项"A"  ̅"B"  ̅"D"  ̅ 等于 1 。 A 、 B 同时为 0 对应卡诺图的第一行， D 为 0 对应卡诺图的第一和第四列，因此，将第一行和第一、四列公共的两个方格标为 1 。</vt:lpstr>
      <vt:lpstr> 　　当 ABCD 为 1101 时，第三个与项 AB"C"  ̅D 的值为 1 。 AB 为 11 对应卡诺图的第三行，CD 为 01 对应卡诺图的第二列，因此将第三行和第二列公共的一个方格标为 1 。 　　结果得到图 1－10 所示的卡诺图。</vt:lpstr>
      <vt:lpstr> 　　从上面例子可以看出，一个与项如果缺少一个变量，则对应卡诺图中两个方格;一个与项如果缺少两个变量，则对应卡诺图中四个方格。如此类推，一个与项如果缺少 n 个变 量，则对应卡诺图中 2n个方格。</vt:lpstr>
      <vt:lpstr> 　　6. 卡诺图 → 标准表达式 　　已知函数的卡诺图时，也可以写出函数的两种标准表达式:标准与或表达式和标准或与表达式。 　　1 )由卡诺图求函数的标准与或表达式 已知函数的卡诺图，若要写出函数的标准与或表达式，则将卡诺图中所有函数值为 1的方格对应的最小项相或即可。</vt:lpstr>
      <vt:lpstr> 　　【例 1.26 】 已知函数 F 的卡诺图如图 1－11 所示，写出函数的标准与或表达式。</vt:lpstr>
      <vt:lpstr> 　　解 从卡诺图中看到，在编号为 0 、 2 、 7 、 8 、 10 、 13 的方格中，函数 F 的值为 1 ，这些方格对应的最小项分别为　　　　 　　　　　　　　　　　　　。因此，函数 F的标准与或表达式为</vt:lpstr>
      <vt:lpstr> 　　2 )由卡诺图求函数的标准或与表达式 　　已知函数的卡诺图，若要写出函数的标准或与表达式，则将卡诺图中所有函数值为 0的方格对应的最大项相与即可。</vt:lpstr>
      <vt:lpstr> 　　【例 1.27 】 已知函数 F 的卡诺图如图 1－12 所示，写出函数的标准或与表达式。</vt:lpstr>
      <vt:lpstr> 　　解 从卡诺图中看到，在编号为 1 、 5 、 9 、 15 的方格中，函数 F 的值为 0 ，这些方格对应的最大项分别为 　  因此，可以写出如下的标准或与表达式:</vt:lpstr>
      <vt:lpstr>PowerPoint 演示文稿</vt:lpstr>
      <vt:lpstr> 1. 5  逻辑函数的化简</vt:lpstr>
      <vt:lpstr> 　　函数的最简与或表达式必须满足的条件有: 　　(1)与项个数最少。 　　(2)与项中变量的个数最少。 　　函数的最简或与表达式必须满足的条件有: 　　(1)或项个数最少。 　　(2)或项中变量的个数最少。 　　常见的化简方法有公式法和卡诺图法两种。</vt:lpstr>
      <vt:lpstr> 1. 5. 1  公式法化简 　　公式法化简逻辑函数，就是利用逻辑代数的基本公式，对函数进行消项、消因子等，以求得函数的最简表达式。常用方法有以下四种。</vt:lpstr>
      <vt:lpstr> 　　1. 并项法 　　利用公式 AB+ "A"  ̅B=B 将两个与项合并为一个，消去其中的一个变量。 　　【例 1.28 】 求函数 F=AB+"A" "B"  ̅"+" "A"  ̅B+ "A"  ̅"B"  ̅ 的最简与或表达式。 　　解</vt:lpstr>
      <vt:lpstr> 　　2. 吸收法 　　利用公式 A+AB=A 吸收多余的与项。 　　【例 1.29 】 求函数 F= ( A+AB+ABC )( A+B+C )的最简与或表达式。 　　解</vt:lpstr>
      <vt:lpstr> 　　 3. 消去法 　　利用公式 A+"A"  ̅B=A+B 消去与项多余的因子。 　　【例 1.30 】 求函数 F=AB+"A"  ̅C+"B"  ̅C+"C"  ̅D+D ̅ 的最简与或表达式。 　　解</vt:lpstr>
      <vt:lpstr> 　　4. 配项消项法 　　利用公式 AB+ "A"  ̅C=AB+ "A"  ̅C+BC 进行配项，以消去更多的与项。 　　【例 1.31 】 求函数 F=A "B"  ̅ +BD+D "A"  ̅ +DCE 的最简与或表达式。 　　解 </vt:lpstr>
      <vt:lpstr>PowerPoint 演示文稿</vt:lpstr>
      <vt:lpstr> 1. 5. 2  卡诺图法化简 　　1. 用卡诺图化简法求函数的最简与或表达式 　　1 )卡诺图的相邻性 　　最小项的相邻性定义:两个最小项，如果只有一个变量的形式不同(在一个最小项中以原变量出现，在另一个最小项中以反变量出现)，其余变量的形式都不变，则称这两个最小项是逻辑相邻的。</vt:lpstr>
      <vt:lpstr> 　　卡诺图的相邻性判别:在卡诺图的两个方格中，如果只有一个变量的取值不同(在一个方格中取 1 ，在另一个方格中取 0 )，其余变量的取值都不变，则这两个方格对应的最小项是逻辑相邻的。 　　在卡诺图中，由于变量取值按循环码排列，使得几何相邻的方格对应的最小项是逻辑相邻的。具体而言就是:每一方格和上、下、左、右四边紧靠它的方格相邻;最上一行和最下一行对应的方格相邻;最左一列和最右一列对应的方格相邻;对折相重的方格相邻。图1－13 画出了卡诺图中最小项相邻的几种情况。</vt:lpstr>
      <vt:lpstr>PowerPoint 演示文稿</vt:lpstr>
      <vt:lpstr> 　　 2 )卡诺图化简法的一般规律 　　(1)两个相邻的 1 方格圈在一起，消去一个变量，如图 1 14 所示。 　　两个相邻的 1 方格对应的两个最小项中只有一个变量的形式不同，将它们相或时可以消去该变量，只剩下不变的因子。例如，在图 1－14 ( a )中，两个相邻的 1 方格对应的两个最小项为"A"  ̅"B"  ̅ "C"  ̅ 和"A"  ̅ "B"  ̅C ，在这两个最小项中只有变量 C 的形式不同。因为 "A"  ̅"B"  ̅ "C"  ̅ + "A"  ̅ "B"  ̅C =A 􀭻 B ("C"  ̅ +C ) = "A"  ̅"B"  ̅  ，结果将变量 C 消去，剩下了两个不变的因子 "A"  ̅和 "B"  ̅ 。将这两个方格圈在一起就得到了一个简化的与项"A"  ̅"B"  ̅。􀭻</vt:lpstr>
      <vt:lpstr>PowerPoint 演示文稿</vt:lpstr>
      <vt:lpstr> 　　 (2)四个相邻的 1 方格圈在一起，消去两个变量，如图 1－15 所示。</vt:lpstr>
      <vt:lpstr>PowerPoint 演示文稿</vt:lpstr>
      <vt:lpstr> 　　四个相邻的 1 方格对应的四个最小项中有两个变量的形式变化过，将它们相或时可以消去这两个变量，只剩下不变的因子。例如，在图 1－15 ( e )中，四个相邻的 1 方格对应的四个最小项分别为　　　　　　　　　　　　在这四个最小项中， A 和 C 两个变量的形式变化过。因为</vt:lpstr>
      <vt:lpstr> 　　结果是将 A 和 C 两个变量消去，剩下了两个不变的因子。因此，将这四个方格圈在一起时得到一个简化的与项 􀭻。</vt:lpstr>
      <vt:lpstr> 　　 (3)八个相邻的 1 方格圈在一起，消去三个变量，如图 1－16 所示。 　　八个相邻的 1 方格对应的八个最小项中有三个变量的形式变化过，将它们相或时可以消去这三个变量，只剩下不变的因子。</vt:lpstr>
      <vt:lpstr>PowerPoint 演示文稿</vt:lpstr>
      <vt:lpstr> 　　 (4) 2n个相邻的 1 方格圈在一起，消去 n 个变量。 　　2n个相邻的 1 方格对应的 2n个最小项中，有 n 个变量的形式变化过，将它们相或时可以消去这 n 个变量，只剩下不变的因子。 　　(5)如果卡诺图中所有的方格都为 1 ，将它们圈在一起，结果为 1 。 　　如果卡诺图中所有的方格都为 1 ，将它们圈在一起，等于将变量的所有不同最小项相或，因此结果为 1 。这种情形表示在变量的任何取值情况下，函数值恒为 1 。</vt:lpstr>
      <vt:lpstr> 　　3 )卡诺图化简法的步骤和原则 　　用卡诺图化简逻辑函数时，一般先画出函数的卡诺图，然后将卡诺图中的 1 方格按逻辑相邻特性进行分组划圈。每个圈得到一个简化的与项，与项中只包含在圈中取值没有变 化过的变量，值为 1 的以原变量出现，值为 0 的以反变量出现。再将所得各个与项相或，即得到该函数的最简与或表达式。</vt:lpstr>
      <vt:lpstr> 　　用卡诺图化简法求函数最简与或表达式的一般步骤如下: 　　(1)画出函数的卡诺图。 　　(2)对相邻最小项进行分组合并。 　　(3)写出最简与或表达式。</vt:lpstr>
      <vt:lpstr> 　　用卡诺图化简法求函数最简与或表达式的原则如下: 　　(1)每个值为 1 的方格至少被圈一次。当某个方格被圈多于一次时，相当于对这个最小项使用同一律 A+A=A ，并不改变函数的值。 　　(2)每个圈中至少有一个 1 方格是其余所有圈中不包含的。如果一个圈中的任何一个1 方格都出现在别的圈中，则这个圈就是多余的。 　　(3)任一圈中都不能包含取值为 0 的方格。 　　(4)圈的个数越少越好。圈的个数越少，得到的与项就越少。 　　(5)圈越大越好。圈越大，消去的变量越多，所得与项包含的因子就越少。每个圈中包含的 1 方格的个数必须是 2 的整数次方。</vt:lpstr>
      <vt:lpstr> 　　【例 1.33 】 用图形法化简函数  写出其最简与或表达式。 　　解 首先将函数 F 转换为一般与或表达式:  　　 　　接着画出函数 F 的卡诺图，如图 1－17 所示。</vt:lpstr>
      <vt:lpstr>PowerPoint 演示文稿</vt:lpstr>
      <vt:lpstr> 　　然后，对卡诺图中相邻的最小项进行分组合并。将中间两列的八个最小项圈在一起。该圈包含八个最小项，将消去三个变量，只剩下取值不变的变量 D 。由于在该圈中， D 的值为 1 ，因此合并的结果为 D 。另将上、下两行右边各两个最小项圈在一起。该圈包含四个最小项，将消去两个变量，剩下取值不变的变量 B 和 C 。由于在该圈中， B 的值为 0 ， C 的值为 1 ，因此合并的结果为"B"  ̅C 。编号 3 和 11 的最小项被圈过两次，目的是得到更简单的结果。 　　最后，根据合并的结果写出函数的最简与或表达式 :</vt:lpstr>
      <vt:lpstr> 　　【例 1.34 】 用图形法化简函数　　　　( 0 ， 1 ， 2 ， 5 ， 6 ， 7 ， 8 ， 10 ， 11 ， 12 ， 13 ， 15 )，写出其最简与或表达式。 　　解 画出函数 F 的卡诺图，如图 1－18 所示。</vt:lpstr>
      <vt:lpstr> 　　由图 1－18 ( a )和( b )可以看出，函数 F 的卡诺图有两种可行的合并方案。 　　根据图 1－18 ( a )得到:   　　根据图 1－18 ( b )得到:   　　本例说明，一个函数的最简与或表达式可以不是惟一的。</vt:lpstr>
      <vt:lpstr> 　　2. 用卡诺图化简法求函数的最简或与表达式 　　求函数的最简或与表达式时，可以先求出其反函数的最简与或表达式，然后取反得到函数的最简或与表达式。在函数的卡诺图中，函数值为 0 意味着其反函数的值为 1 ，因此， 利用卡诺图化简法求函数的最简或与表达式时，应对函数卡诺图中的 0 方格对应的最小项进行分组合并。一般的步骤如下: 　　(1)画出函数的卡诺图。 　　(2)对相邻的 0 方格对应的最小项进行分组合并，求反函数的最简与或表达式。 　　(3)对所得反函数的最简与或表达式取反，得函数的最简或与表达式。</vt:lpstr>
      <vt:lpstr> 　　【例 1.35 】 用图形法化简函数 写出其最简或与表达式。 　　解 先画出函数 F 的卡诺图，如图 1－19所示。 　　然后对 0 方格进行分组合并，得到的反函数的最简与或表达式如下:  　　最后对反函数取反，得到的函数的最简或与表达式如下:</vt:lpstr>
      <vt:lpstr>PowerPoint 演示文稿</vt:lpstr>
      <vt:lpstr> 1. 5. 3  带无关项逻辑函数的化简 　　1. 逻辑函数中的无关项 　　在实际的逻辑关系中，有时会遇到这样一种情况，即变量的某些取值组合是不会发生的，这种加给变量的限制称为变量的约束，而这些不会发生的组合所对应的最小项称为约 束项。显然，对变量所有可能的取值，约束项的值都等于 0 。 　　对变量 约 束 的 具 体 描 述 叫 做 约 束 条 件。例 如， AB+ AC=0 ， ∑ (5 ， 6 ， 7 ) =0 ，∑ d(5 ， 6 ， 7 )等。 在真值表和卡诺图中，约束一般记为“ × ”或“ Φ ”。</vt:lpstr>
      <vt:lpstr> 　　另外，有时我们只关心在变量某些取值组合情况下函数的值，而对变量的其他取值组合所对应的函数值不加限定，取 0 或者取 1 都无所谓。函数值取值可 0 可 1 的变量组合所 对应的最小项常称为任意项。 　　约束项和任意项统称为无关项。 　　当函数具有约束项时，由于约束项的值等于 0 ，因此在函数的表达式中可以不加上约束项，也可以加上约束项，而且可以利用同一律重复多次。这样做并不改变函数的值，结 果得到的是同一函数。</vt:lpstr>
      <vt:lpstr> 　　对于存在任意项的情况，当变量取任意项对应的组合时，如果不加上任意项，则此时函数值为 0 ，如果加上任意项，则此时函数值为 1 。两种情况下得到的结果不是同一函数， 但都是满足逻辑功能要求的函数。 　　在对具有无关项的逻辑函数进行化简时，通过合理利用无关项，有可能得到更加简单的函数表达式。加还是不加无关项，要以得到的函数表达式最简为原则。在用卡诺图化简 法求带无关项逻辑函数的最简与或表达式时，与 0 方格及 1 方格不同，无关项对应的方格可圈也可以不圈。</vt:lpstr>
      <vt:lpstr> 　　2. 带约束项逻辑函数的化简 　　下面举例来说明带约束项逻辑函数的化简。 　　【例 1.36 】 求函数 F 的最简与或表达式:   约束条件为</vt:lpstr>
      <vt:lpstr> 　　解 下面分别用公式法和卡诺图法进行求解。 　　(1 )公式法。由约束条件得:</vt:lpstr>
      <vt:lpstr> 　　( 2 )卡诺图法。画出函数的卡诺图，如图 1－20 所示。</vt:lpstr>
      <vt:lpstr> 　　约束条件 "A"  ̅CD=0 包含  "A"  ̅"B"  ̅  CD 和 "A"  ̅BCD 两个最小项，对应于编号 3 和 7 的两个方格；约束条件 A"C"  ̅D=0 包含  A "B"  ̅ "C"  ̅  D 和 AB "C"  ̅D 两个最小项，对应于编号 9 和 13 的两个方格。在编号 3 、 7 、 9 、 13 方格中标上“ × ”号。 　　合并最小项。由卡诺图可以看出，圈上编号 3 和 7 的 “ × ”方格能够使圈更大，结果更简单。其中，编号 3 的方格被圈过两次，编号 7 的方格被圈过一次。而由于圈上编号 9 和13 的“ × ”方格不能够使结果更简单，因此不圈这两个方格。两个圈对应的与项分别为"A"  ̅"B"  ̅和"A"  ̅"C"  ̅  。 　　因此，函数的最简与或表达式为</vt:lpstr>
      <vt:lpstr> 　　【例 1.37 】 求函数 F 的最简与或表达式: 　　F= ∑ ( 0 ， 2 ， 3 ， 4 ， 8 ) + ∑ d(10 ， 11 ， 12，13 ， 14 ， 15 ) 解 画出函数的卡诺图，如图 1－21 所示。</vt:lpstr>
      <vt:lpstr> 　　将约束项 12 和最小项 0 、 4 、 8 合并，得到与项 􀭻 "C"  ̅ "D"  ̅；将约束项 10 、 11 和最小项 2 、 3 合并，得到与项 􀭻 "B"  ̅  "C"  ̅  。 　　因此，函数的最简与或表达式为</vt:lpstr>
      <vt:lpstr> 　　 3. 带任意项逻辑函数的化简 　　下面仍然举例来说明带任意项逻辑函数的化简。 　　【例 1.38 】 已知真值表如表 1－21 所示，其中“ × ”表示函数值可以取 0 也可以取 1 ，求最简与或表达式。</vt:lpstr>
      <vt:lpstr>        　　</vt:lpstr>
      <vt:lpstr> 　　由卡诺图可见，编号 3 的方格被圈上，相当于此处的 × 取 1 ;编号 7 的方格没被圈过，相当于此处的 × 取 0 　　因此，函数的最简与或表达式为   　　表 1－22 为函数 F 的真值表。</vt:lpstr>
      <vt:lpstr> 　　解 根据真值表画出的卡诺图如图 1－22 所示。</vt:lpstr>
      <vt:lpstr>PowerPoint 演示文稿</vt:lpstr>
      <vt:lpstr>PowerPoint 演示文稿</vt:lpstr>
      <vt:lpstr> 习 题</vt:lpstr>
      <vt:lpstr>PowerPoint 演示文稿</vt:lpstr>
      <vt:lpstr>PowerPoint 演示文稿</vt:lpstr>
      <vt:lpstr>PowerPoint 演示文稿</vt:lpstr>
      <vt:lpstr>PowerPoint 演示文稿</vt:lpstr>
      <vt:lpstr>PowerPoint 演示文稿</vt:lpstr>
      <vt:lpstr> 　　1－10  已知逻辑函数的真值表如表 1－23 所示，写出函数的标准与或表达式和标准或与表达式。</vt:lpstr>
      <vt:lpstr> 　　1－11  写出下列逻辑函数的标准与或表达式。</vt:lpstr>
      <vt:lpstr> 　　1－12  写出下列逻辑函数的标准或与表达式。</vt:lpstr>
      <vt:lpstr> 　　1－13  已知逻辑函数的卡诺图如图 1－23 ( a )、( b )所示，写出函数的标准与或表达式和标准或与表达式。 　　</vt:lpstr>
      <vt:lpstr> 　　1－14  用公式法化简下列逻辑函数，写出最简与或表达式。</vt:lpstr>
      <vt:lpstr> 　　1－15  用卡诺图法化简下列逻辑函数，写出最简与或表达式。</vt:lpstr>
      <vt:lpstr> 　　1－16  用卡诺图法化简下列逻辑函数,写出最简与或表达式。</vt:lpstr>
      <vt:lpstr> 　　1－17  用卡诺图法化简下列逻辑函数,写出最简或与表达式。</vt:lpstr>
      <vt:lpstr> 　　1－18  用卡诺图法化简下列具有约束条件的逻辑函数,写出最简与或表达式。</vt:lpstr>
      <vt:lpstr> 　　1－19  用卡诺图法化简下列逻辑函数,写出最简与或表达式。</vt:lpstr>
    </vt:vector>
  </TitlesOfParts>
  <Company>wp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wp</dc:creator>
  <cp:lastModifiedBy>xiyou Fu</cp:lastModifiedBy>
  <cp:revision>119</cp:revision>
  <dcterms:created xsi:type="dcterms:W3CDTF">2008-03-13T07:21:39Z</dcterms:created>
  <dcterms:modified xsi:type="dcterms:W3CDTF">2024-03-10T02:59:51Z</dcterms:modified>
</cp:coreProperties>
</file>